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080" r:id="rId4"/>
    <p:sldId id="1088" r:id="rId5"/>
    <p:sldId id="1091" r:id="rId6"/>
    <p:sldId id="1089" r:id="rId7"/>
    <p:sldId id="1084" r:id="rId8"/>
    <p:sldId id="1090" r:id="rId9"/>
    <p:sldId id="1085" r:id="rId10"/>
    <p:sldId id="1086" r:id="rId11"/>
    <p:sldId id="1087"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080"/>
            <p14:sldId id="1088"/>
            <p14:sldId id="1091"/>
            <p14:sldId id="1089"/>
            <p14:sldId id="1084"/>
            <p14:sldId id="1090"/>
            <p14:sldId id="1085"/>
            <p14:sldId id="1086"/>
            <p14:sldId id="1087"/>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wmf"/><Relationship Id="rId1" Type="http://schemas.openxmlformats.org/officeDocument/2006/relationships/image" Target="../media/image16.wmf"/><Relationship Id="rId5" Type="http://schemas.openxmlformats.org/officeDocument/2006/relationships/image" Target="../media/image20.wmf"/><Relationship Id="rId4"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2024-04-12</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Intermediate-value theorem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Intermediate-value theorem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Intermediate-value theorem</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Intermediate-value theorem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Intermediate-value theorem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Intermediate-value theorem</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Intermediate-value theorem</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Intermediate-value theorem</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Intermediate-value theorem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Intermediate-value theorem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Intermediate-value theorem</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9.wmf"/><Relationship Id="rId3" Type="http://schemas.microsoft.com/office/2007/relationships/media" Target="../media/media9.m4a"/><Relationship Id="rId7" Type="http://schemas.openxmlformats.org/officeDocument/2006/relationships/image" Target="../media/image16.wmf"/><Relationship Id="rId12" Type="http://schemas.openxmlformats.org/officeDocument/2006/relationships/oleObject" Target="../embeddings/oleObject11.bin"/><Relationship Id="rId2" Type="http://schemas.openxmlformats.org/officeDocument/2006/relationships/tags" Target="../tags/tag8.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0.wmf"/><Relationship Id="rId10" Type="http://schemas.openxmlformats.org/officeDocument/2006/relationships/oleObject" Target="../embeddings/oleObject10.bin"/><Relationship Id="rId4" Type="http://schemas.openxmlformats.org/officeDocument/2006/relationships/audio" Target="../media/media9.m4a"/><Relationship Id="rId9" Type="http://schemas.openxmlformats.org/officeDocument/2006/relationships/image" Target="../media/image17.wmf"/><Relationship Id="rId14" Type="http://schemas.openxmlformats.org/officeDocument/2006/relationships/oleObject" Target="../embeddings/oleObject12.bin"/></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4.bin"/><Relationship Id="rId3" Type="http://schemas.microsoft.com/office/2007/relationships/media" Target="../media/media10.m4a"/><Relationship Id="rId7" Type="http://schemas.openxmlformats.org/officeDocument/2006/relationships/image" Target="../media/image21.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6.vml"/><Relationship Id="rId6" Type="http://schemas.openxmlformats.org/officeDocument/2006/relationships/oleObject" Target="../embeddings/oleObject13.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15.bin"/><Relationship Id="rId4" Type="http://schemas.openxmlformats.org/officeDocument/2006/relationships/audio" Target="../media/media10.m4a"/><Relationship Id="rId9" Type="http://schemas.openxmlformats.org/officeDocument/2006/relationships/image" Target="../media/image22.wmf"/></Relationships>
</file>

<file path=ppt/slides/_rels/slide12.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3.m4a"/><Relationship Id="rId9" Type="http://schemas.openxmlformats.org/officeDocument/2006/relationships/image" Target="../media/image10.wmf"/></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11.wmf"/><Relationship Id="rId2" Type="http://schemas.openxmlformats.org/officeDocument/2006/relationships/tags" Target="../tags/tag5.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5.bin"/><Relationship Id="rId3" Type="http://schemas.microsoft.com/office/2007/relationships/media" Target="../media/media7.m4a"/><Relationship Id="rId7" Type="http://schemas.openxmlformats.org/officeDocument/2006/relationships/image" Target="../media/image12.wmf"/><Relationship Id="rId12" Type="http://schemas.openxmlformats.org/officeDocument/2006/relationships/image" Target="../media/image8.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4.bin"/><Relationship Id="rId11" Type="http://schemas.openxmlformats.org/officeDocument/2006/relationships/image" Target="../media/image14.wmf"/><Relationship Id="rId5" Type="http://schemas.openxmlformats.org/officeDocument/2006/relationships/slideLayout" Target="../slideLayouts/slideLayout2.xml"/><Relationship Id="rId10" Type="http://schemas.openxmlformats.org/officeDocument/2006/relationships/oleObject" Target="../embeddings/oleObject6.bin"/><Relationship Id="rId4" Type="http://schemas.openxmlformats.org/officeDocument/2006/relationships/audio" Target="../media/media7.m4a"/><Relationship Id="rId9" Type="http://schemas.openxmlformats.org/officeDocument/2006/relationships/image" Target="../media/image13.wmf"/></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8.m4a"/><Relationship Id="rId7" Type="http://schemas.openxmlformats.org/officeDocument/2006/relationships/image" Target="../media/image15.wmf"/><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7.bin"/><Relationship Id="rId5" Type="http://schemas.openxmlformats.org/officeDocument/2006/relationships/slideLayout" Target="../slideLayouts/slideLayout2.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Intermediate-value theorem</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8044BEC7-EA37-48AF-9A5E-902AE3B97B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9877"/>
    </mc:Choice>
    <mc:Fallback xmlns="">
      <p:transition spd="slow" advTm="9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 this course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In general, we will only use these theorems to determine that a particular value exists</a:t>
            </a:r>
          </a:p>
          <a:p>
            <a:pPr lvl="1"/>
            <a:r>
              <a:rPr lang="en-US" dirty="0"/>
              <a:t>We often will not go out looking for the actual value</a:t>
            </a:r>
          </a:p>
          <a:p>
            <a:pPr lvl="1"/>
            <a:endParaRPr lang="en-US" dirty="0"/>
          </a:p>
          <a:p>
            <a:r>
              <a:rPr lang="en-US" dirty="0"/>
              <a:t>For example, </a:t>
            </a:r>
          </a:p>
          <a:p>
            <a:pPr lvl="1"/>
            <a:endParaRPr lang="en-US" i="1" dirty="0"/>
          </a:p>
          <a:p>
            <a:pPr marL="457200" lvl="1" indent="0">
              <a:buNone/>
            </a:pPr>
            <a:endParaRPr lang="en-US" dirty="0"/>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1" name="Object 10">
            <a:extLst>
              <a:ext uri="{FF2B5EF4-FFF2-40B4-BE49-F238E27FC236}">
                <a16:creationId xmlns:a16="http://schemas.microsoft.com/office/drawing/2014/main" id="{75689475-5377-417F-8105-5DF1830B2B29}"/>
              </a:ext>
            </a:extLst>
          </p:cNvPr>
          <p:cNvGraphicFramePr>
            <a:graphicFrameLocks noChangeAspect="1"/>
          </p:cNvGraphicFramePr>
          <p:nvPr>
            <p:extLst>
              <p:ext uri="{D42A27DB-BD31-4B8C-83A1-F6EECF244321}">
                <p14:modId xmlns:p14="http://schemas.microsoft.com/office/powerpoint/2010/main" val="424439312"/>
              </p:ext>
            </p:extLst>
          </p:nvPr>
        </p:nvGraphicFramePr>
        <p:xfrm>
          <a:off x="1909763" y="3478213"/>
          <a:ext cx="4951412" cy="769937"/>
        </p:xfrm>
        <a:graphic>
          <a:graphicData uri="http://schemas.openxmlformats.org/presentationml/2006/ole">
            <mc:AlternateContent xmlns:mc="http://schemas.openxmlformats.org/markup-compatibility/2006">
              <mc:Choice xmlns:v="urn:schemas-microsoft-com:vml" Requires="v">
                <p:oleObj spid="_x0000_s5132" name="Equation" r:id="rId6" imgW="2222280" imgH="342720" progId="Equation.DSMT4">
                  <p:embed/>
                </p:oleObj>
              </mc:Choice>
              <mc:Fallback>
                <p:oleObj name="Equation" r:id="rId6" imgW="2222280" imgH="342720" progId="Equation.DSMT4">
                  <p:embed/>
                  <p:pic>
                    <p:nvPicPr>
                      <p:cNvPr id="31" name="Object 30">
                        <a:extLst>
                          <a:ext uri="{FF2B5EF4-FFF2-40B4-BE49-F238E27FC236}">
                            <a16:creationId xmlns:a16="http://schemas.microsoft.com/office/drawing/2014/main" id="{FD82E839-6F99-4580-A8F5-48B89F2A1AFA}"/>
                          </a:ext>
                        </a:extLst>
                      </p:cNvPr>
                      <p:cNvPicPr/>
                      <p:nvPr/>
                    </p:nvPicPr>
                    <p:blipFill>
                      <a:blip r:embed="rId7"/>
                      <a:stretch>
                        <a:fillRect/>
                      </a:stretch>
                    </p:blipFill>
                    <p:spPr>
                      <a:xfrm>
                        <a:off x="1909763" y="3478213"/>
                        <a:ext cx="4951412" cy="769937"/>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53D86BC-6E21-482C-912A-E7083670AA72}"/>
              </a:ext>
            </a:extLst>
          </p:cNvPr>
          <p:cNvGraphicFramePr>
            <a:graphicFrameLocks noChangeAspect="1"/>
          </p:cNvGraphicFramePr>
          <p:nvPr>
            <p:extLst>
              <p:ext uri="{D42A27DB-BD31-4B8C-83A1-F6EECF244321}">
                <p14:modId xmlns:p14="http://schemas.microsoft.com/office/powerpoint/2010/main" val="2412710304"/>
              </p:ext>
            </p:extLst>
          </p:nvPr>
        </p:nvGraphicFramePr>
        <p:xfrm>
          <a:off x="1909763" y="4152900"/>
          <a:ext cx="4951412" cy="769937"/>
        </p:xfrm>
        <a:graphic>
          <a:graphicData uri="http://schemas.openxmlformats.org/presentationml/2006/ole">
            <mc:AlternateContent xmlns:mc="http://schemas.openxmlformats.org/markup-compatibility/2006">
              <mc:Choice xmlns:v="urn:schemas-microsoft-com:vml" Requires="v">
                <p:oleObj spid="_x0000_s5133" name="Equation" r:id="rId8" imgW="2222280" imgH="342720" progId="Equation.DSMT4">
                  <p:embed/>
                </p:oleObj>
              </mc:Choice>
              <mc:Fallback>
                <p:oleObj name="Equation" r:id="rId8" imgW="2222280" imgH="342720" progId="Equation.DSMT4">
                  <p:embed/>
                  <p:pic>
                    <p:nvPicPr>
                      <p:cNvPr id="11" name="Object 10">
                        <a:extLst>
                          <a:ext uri="{FF2B5EF4-FFF2-40B4-BE49-F238E27FC236}">
                            <a16:creationId xmlns:a16="http://schemas.microsoft.com/office/drawing/2014/main" id="{75689475-5377-417F-8105-5DF1830B2B29}"/>
                          </a:ext>
                        </a:extLst>
                      </p:cNvPr>
                      <p:cNvPicPr/>
                      <p:nvPr/>
                    </p:nvPicPr>
                    <p:blipFill>
                      <a:blip r:embed="rId9"/>
                      <a:stretch>
                        <a:fillRect/>
                      </a:stretch>
                    </p:blipFill>
                    <p:spPr>
                      <a:xfrm>
                        <a:off x="1909763" y="4152900"/>
                        <a:ext cx="4951412" cy="769937"/>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FF3FC012-AEF0-4EAF-A501-216F536B3962}"/>
              </a:ext>
            </a:extLst>
          </p:cNvPr>
          <p:cNvGraphicFramePr>
            <a:graphicFrameLocks noChangeAspect="1"/>
          </p:cNvGraphicFramePr>
          <p:nvPr>
            <p:extLst>
              <p:ext uri="{D42A27DB-BD31-4B8C-83A1-F6EECF244321}">
                <p14:modId xmlns:p14="http://schemas.microsoft.com/office/powerpoint/2010/main" val="1110204245"/>
              </p:ext>
            </p:extLst>
          </p:nvPr>
        </p:nvGraphicFramePr>
        <p:xfrm>
          <a:off x="612300" y="4890790"/>
          <a:ext cx="6450013" cy="798512"/>
        </p:xfrm>
        <a:graphic>
          <a:graphicData uri="http://schemas.openxmlformats.org/presentationml/2006/ole">
            <mc:AlternateContent xmlns:mc="http://schemas.openxmlformats.org/markup-compatibility/2006">
              <mc:Choice xmlns:v="urn:schemas-microsoft-com:vml" Requires="v">
                <p:oleObj spid="_x0000_s5134" name="Equation" r:id="rId10" imgW="2895480" imgH="355320" progId="Equation.DSMT4">
                  <p:embed/>
                </p:oleObj>
              </mc:Choice>
              <mc:Fallback>
                <p:oleObj name="Equation" r:id="rId10" imgW="2895480" imgH="355320" progId="Equation.DSMT4">
                  <p:embed/>
                  <p:pic>
                    <p:nvPicPr>
                      <p:cNvPr id="11" name="Object 10">
                        <a:extLst>
                          <a:ext uri="{FF2B5EF4-FFF2-40B4-BE49-F238E27FC236}">
                            <a16:creationId xmlns:a16="http://schemas.microsoft.com/office/drawing/2014/main" id="{75689475-5377-417F-8105-5DF1830B2B29}"/>
                          </a:ext>
                        </a:extLst>
                      </p:cNvPr>
                      <p:cNvPicPr/>
                      <p:nvPr/>
                    </p:nvPicPr>
                    <p:blipFill>
                      <a:blip r:embed="rId11"/>
                      <a:stretch>
                        <a:fillRect/>
                      </a:stretch>
                    </p:blipFill>
                    <p:spPr>
                      <a:xfrm>
                        <a:off x="612300" y="4890790"/>
                        <a:ext cx="6450013" cy="798512"/>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FEC0C21D-6E47-4660-B8E9-E5EDAA9C93A5}"/>
              </a:ext>
            </a:extLst>
          </p:cNvPr>
          <p:cNvGraphicFramePr>
            <a:graphicFrameLocks noChangeAspect="1"/>
          </p:cNvGraphicFramePr>
          <p:nvPr>
            <p:extLst>
              <p:ext uri="{D42A27DB-BD31-4B8C-83A1-F6EECF244321}">
                <p14:modId xmlns:p14="http://schemas.microsoft.com/office/powerpoint/2010/main" val="4275371755"/>
              </p:ext>
            </p:extLst>
          </p:nvPr>
        </p:nvGraphicFramePr>
        <p:xfrm>
          <a:off x="1834399" y="5656638"/>
          <a:ext cx="4608513" cy="827088"/>
        </p:xfrm>
        <a:graphic>
          <a:graphicData uri="http://schemas.openxmlformats.org/presentationml/2006/ole">
            <mc:AlternateContent xmlns:mc="http://schemas.openxmlformats.org/markup-compatibility/2006">
              <mc:Choice xmlns:v="urn:schemas-microsoft-com:vml" Requires="v">
                <p:oleObj spid="_x0000_s5135" name="Equation" r:id="rId12" imgW="2070000" imgH="368280" progId="Equation.DSMT4">
                  <p:embed/>
                </p:oleObj>
              </mc:Choice>
              <mc:Fallback>
                <p:oleObj name="Equation" r:id="rId12" imgW="2070000" imgH="368280" progId="Equation.DSMT4">
                  <p:embed/>
                  <p:pic>
                    <p:nvPicPr>
                      <p:cNvPr id="13" name="Object 12">
                        <a:extLst>
                          <a:ext uri="{FF2B5EF4-FFF2-40B4-BE49-F238E27FC236}">
                            <a16:creationId xmlns:a16="http://schemas.microsoft.com/office/drawing/2014/main" id="{FF3FC012-AEF0-4EAF-A501-216F536B3962}"/>
                          </a:ext>
                        </a:extLst>
                      </p:cNvPr>
                      <p:cNvPicPr/>
                      <p:nvPr/>
                    </p:nvPicPr>
                    <p:blipFill>
                      <a:blip r:embed="rId13"/>
                      <a:stretch>
                        <a:fillRect/>
                      </a:stretch>
                    </p:blipFill>
                    <p:spPr>
                      <a:xfrm>
                        <a:off x="1834399" y="5656638"/>
                        <a:ext cx="4608513" cy="827088"/>
                      </a:xfrm>
                      <a:prstGeom prst="rect">
                        <a:avLst/>
                      </a:prstGeom>
                    </p:spPr>
                  </p:pic>
                </p:oleObj>
              </mc:Fallback>
            </mc:AlternateContent>
          </a:graphicData>
        </a:graphic>
      </p:graphicFrame>
      <p:sp>
        <p:nvSpPr>
          <p:cNvPr id="15" name="Rectangle: Rounded Corners 14">
            <a:extLst>
              <a:ext uri="{FF2B5EF4-FFF2-40B4-BE49-F238E27FC236}">
                <a16:creationId xmlns:a16="http://schemas.microsoft.com/office/drawing/2014/main" id="{E09488A3-81B9-45B3-98C3-53362B8C9648}"/>
              </a:ext>
            </a:extLst>
          </p:cNvPr>
          <p:cNvSpPr/>
          <p:nvPr/>
        </p:nvSpPr>
        <p:spPr>
          <a:xfrm>
            <a:off x="4059252" y="4922837"/>
            <a:ext cx="2674129" cy="76646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Object 15">
            <a:extLst>
              <a:ext uri="{FF2B5EF4-FFF2-40B4-BE49-F238E27FC236}">
                <a16:creationId xmlns:a16="http://schemas.microsoft.com/office/drawing/2014/main" id="{5A2FA3D2-FD33-4D8B-83BF-5711DB13FF31}"/>
              </a:ext>
            </a:extLst>
          </p:cNvPr>
          <p:cNvGraphicFramePr>
            <a:graphicFrameLocks noChangeAspect="1"/>
          </p:cNvGraphicFramePr>
          <p:nvPr>
            <p:extLst>
              <p:ext uri="{D42A27DB-BD31-4B8C-83A1-F6EECF244321}">
                <p14:modId xmlns:p14="http://schemas.microsoft.com/office/powerpoint/2010/main" val="3724836208"/>
              </p:ext>
            </p:extLst>
          </p:nvPr>
        </p:nvGraphicFramePr>
        <p:xfrm>
          <a:off x="5457825" y="6400800"/>
          <a:ext cx="1924050" cy="428625"/>
        </p:xfrm>
        <a:graphic>
          <a:graphicData uri="http://schemas.openxmlformats.org/presentationml/2006/ole">
            <mc:AlternateContent xmlns:mc="http://schemas.openxmlformats.org/markup-compatibility/2006">
              <mc:Choice xmlns:v="urn:schemas-microsoft-com:vml" Requires="v">
                <p:oleObj spid="_x0000_s5136" name="Equation" r:id="rId14" imgW="863280" imgH="190440" progId="Equation.DSMT4">
                  <p:embed/>
                </p:oleObj>
              </mc:Choice>
              <mc:Fallback>
                <p:oleObj name="Equation" r:id="rId14" imgW="863280" imgH="190440" progId="Equation.DSMT4">
                  <p:embed/>
                  <p:pic>
                    <p:nvPicPr>
                      <p:cNvPr id="14" name="Object 13">
                        <a:extLst>
                          <a:ext uri="{FF2B5EF4-FFF2-40B4-BE49-F238E27FC236}">
                            <a16:creationId xmlns:a16="http://schemas.microsoft.com/office/drawing/2014/main" id="{FEC0C21D-6E47-4660-B8E9-E5EDAA9C93A5}"/>
                          </a:ext>
                        </a:extLst>
                      </p:cNvPr>
                      <p:cNvPicPr/>
                      <p:nvPr/>
                    </p:nvPicPr>
                    <p:blipFill>
                      <a:blip r:embed="rId15"/>
                      <a:stretch>
                        <a:fillRect/>
                      </a:stretch>
                    </p:blipFill>
                    <p:spPr>
                      <a:xfrm>
                        <a:off x="5457825" y="6400800"/>
                        <a:ext cx="1924050" cy="428625"/>
                      </a:xfrm>
                      <a:prstGeom prst="rect">
                        <a:avLst/>
                      </a:prstGeom>
                    </p:spPr>
                  </p:pic>
                </p:oleObj>
              </mc:Fallback>
            </mc:AlternateContent>
          </a:graphicData>
        </a:graphic>
      </p:graphicFrame>
      <p:pic>
        <p:nvPicPr>
          <p:cNvPr id="18" name="Audio 17">
            <a:hlinkClick r:id="" action="ppaction://media"/>
            <a:extLst>
              <a:ext uri="{FF2B5EF4-FFF2-40B4-BE49-F238E27FC236}">
                <a16:creationId xmlns:a16="http://schemas.microsoft.com/office/drawing/2014/main" id="{7DAEA6CE-A3D3-403E-9235-8567677A776E}"/>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96270226"/>
      </p:ext>
    </p:extLst>
  </p:cSld>
  <p:clrMapOvr>
    <a:masterClrMapping/>
  </p:clrMapOvr>
  <mc:AlternateContent xmlns:mc="http://schemas.openxmlformats.org/markup-compatibility/2006" xmlns:p14="http://schemas.microsoft.com/office/powerpoint/2010/main">
    <mc:Choice Requires="p14">
      <p:transition spd="slow" p14:dur="2000" advTm="163768"/>
    </mc:Choice>
    <mc:Fallback xmlns="">
      <p:transition spd="slow" advTm="163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8"/>
                </p:tgtEl>
              </p:cMediaNode>
            </p:audio>
          </p:childTnLst>
        </p:cTn>
      </p:par>
    </p:tnLst>
    <p:bldLst>
      <p:bldP spid="15" grpId="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To show this result in action:</a:t>
            </a:r>
          </a:p>
          <a:p>
            <a:endParaRPr lang="en-US" dirty="0">
              <a:latin typeface="Times New Roman" panose="02020603050405020304" pitchFamily="18" charset="0"/>
            </a:endParaRPr>
          </a:p>
          <a:p>
            <a:endParaRPr lang="en-US" dirty="0">
              <a:latin typeface="Times New Roman" panose="02020603050405020304" pitchFamily="18" charset="0"/>
            </a:endParaRPr>
          </a:p>
          <a:p>
            <a:endParaRPr lang="en-US" dirty="0">
              <a:latin typeface="Times New Roman" panose="02020603050405020304" pitchFamily="18" charset="0"/>
            </a:endParaRPr>
          </a:p>
          <a:p>
            <a:pPr lvl="1"/>
            <a:r>
              <a:rPr lang="en-US" dirty="0">
                <a:latin typeface="Times New Roman" panose="02020603050405020304" pitchFamily="18" charset="0"/>
              </a:rPr>
              <a:t>Let the function be the cosine function and let </a:t>
            </a:r>
            <a:r>
              <a:rPr lang="en-US" i="1" dirty="0">
                <a:latin typeface="Times New Roman" panose="02020603050405020304" pitchFamily="18" charset="0"/>
              </a:rPr>
              <a:t>x</a:t>
            </a:r>
            <a:r>
              <a:rPr lang="en-US" dirty="0">
                <a:latin typeface="Times New Roman" panose="02020603050405020304" pitchFamily="18" charset="0"/>
              </a:rPr>
              <a:t> = 1 and </a:t>
            </a:r>
            <a:r>
              <a:rPr lang="en-US" i="1" dirty="0">
                <a:latin typeface="Times New Roman" panose="02020603050405020304" pitchFamily="18" charset="0"/>
              </a:rPr>
              <a:t>h</a:t>
            </a:r>
            <a:r>
              <a:rPr lang="en-US" dirty="0">
                <a:latin typeface="Times New Roman" panose="02020603050405020304" pitchFamily="18" charset="0"/>
              </a:rPr>
              <a:t> = 0.5</a:t>
            </a:r>
          </a:p>
          <a:p>
            <a:pPr lvl="1"/>
            <a:r>
              <a:rPr lang="en-US" dirty="0">
                <a:latin typeface="Times New Roman" panose="02020603050405020304" pitchFamily="18" charset="0"/>
              </a:rPr>
              <a:t>Then</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24" name="Object 23">
            <a:extLst>
              <a:ext uri="{FF2B5EF4-FFF2-40B4-BE49-F238E27FC236}">
                <a16:creationId xmlns:a16="http://schemas.microsoft.com/office/drawing/2014/main" id="{04637DD1-DC77-45C3-8BB6-F70387A164A0}"/>
              </a:ext>
            </a:extLst>
          </p:cNvPr>
          <p:cNvGraphicFramePr>
            <a:graphicFrameLocks noChangeAspect="1"/>
          </p:cNvGraphicFramePr>
          <p:nvPr>
            <p:extLst>
              <p:ext uri="{D42A27DB-BD31-4B8C-83A1-F6EECF244321}">
                <p14:modId xmlns:p14="http://schemas.microsoft.com/office/powerpoint/2010/main" val="2506791948"/>
              </p:ext>
            </p:extLst>
          </p:nvPr>
        </p:nvGraphicFramePr>
        <p:xfrm>
          <a:off x="817563" y="4160838"/>
          <a:ext cx="7215187" cy="798512"/>
        </p:xfrm>
        <a:graphic>
          <a:graphicData uri="http://schemas.openxmlformats.org/presentationml/2006/ole">
            <mc:AlternateContent xmlns:mc="http://schemas.openxmlformats.org/markup-compatibility/2006">
              <mc:Choice xmlns:v="urn:schemas-microsoft-com:vml" Requires="v">
                <p:oleObj spid="_x0000_s6152" name="Equation" r:id="rId6" imgW="3238200" imgH="355320" progId="Equation.DSMT4">
                  <p:embed/>
                </p:oleObj>
              </mc:Choice>
              <mc:Fallback>
                <p:oleObj name="Equation" r:id="rId6" imgW="3238200" imgH="355320" progId="Equation.DSMT4">
                  <p:embed/>
                  <p:pic>
                    <p:nvPicPr>
                      <p:cNvPr id="13" name="Object 12">
                        <a:extLst>
                          <a:ext uri="{FF2B5EF4-FFF2-40B4-BE49-F238E27FC236}">
                            <a16:creationId xmlns:a16="http://schemas.microsoft.com/office/drawing/2014/main" id="{FF3FC012-AEF0-4EAF-A501-216F536B3962}"/>
                          </a:ext>
                        </a:extLst>
                      </p:cNvPr>
                      <p:cNvPicPr/>
                      <p:nvPr/>
                    </p:nvPicPr>
                    <p:blipFill>
                      <a:blip r:embed="rId7"/>
                      <a:stretch>
                        <a:fillRect/>
                      </a:stretch>
                    </p:blipFill>
                    <p:spPr>
                      <a:xfrm>
                        <a:off x="817563" y="4160838"/>
                        <a:ext cx="7215187" cy="798512"/>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CDC0F4B5-C1CF-4E16-B668-C53436C33FF5}"/>
              </a:ext>
            </a:extLst>
          </p:cNvPr>
          <p:cNvGraphicFramePr>
            <a:graphicFrameLocks noChangeAspect="1"/>
          </p:cNvGraphicFramePr>
          <p:nvPr>
            <p:extLst>
              <p:ext uri="{D42A27DB-BD31-4B8C-83A1-F6EECF244321}">
                <p14:modId xmlns:p14="http://schemas.microsoft.com/office/powerpoint/2010/main" val="3295318349"/>
              </p:ext>
            </p:extLst>
          </p:nvPr>
        </p:nvGraphicFramePr>
        <p:xfrm>
          <a:off x="1839913" y="2195513"/>
          <a:ext cx="4892675" cy="800100"/>
        </p:xfrm>
        <a:graphic>
          <a:graphicData uri="http://schemas.openxmlformats.org/presentationml/2006/ole">
            <mc:AlternateContent xmlns:mc="http://schemas.openxmlformats.org/markup-compatibility/2006">
              <mc:Choice xmlns:v="urn:schemas-microsoft-com:vml" Requires="v">
                <p:oleObj spid="_x0000_s6153" name="Equation" r:id="rId8" imgW="2197080" imgH="355320" progId="Equation.DSMT4">
                  <p:embed/>
                </p:oleObj>
              </mc:Choice>
              <mc:Fallback>
                <p:oleObj name="Equation" r:id="rId8" imgW="2197080" imgH="355320" progId="Equation.DSMT4">
                  <p:embed/>
                  <p:pic>
                    <p:nvPicPr>
                      <p:cNvPr id="13" name="Object 12">
                        <a:extLst>
                          <a:ext uri="{FF2B5EF4-FFF2-40B4-BE49-F238E27FC236}">
                            <a16:creationId xmlns:a16="http://schemas.microsoft.com/office/drawing/2014/main" id="{FF3FC012-AEF0-4EAF-A501-216F536B3962}"/>
                          </a:ext>
                        </a:extLst>
                      </p:cNvPr>
                      <p:cNvPicPr/>
                      <p:nvPr/>
                    </p:nvPicPr>
                    <p:blipFill>
                      <a:blip r:embed="rId9"/>
                      <a:stretch>
                        <a:fillRect/>
                      </a:stretch>
                    </p:blipFill>
                    <p:spPr>
                      <a:xfrm>
                        <a:off x="1839913" y="2195513"/>
                        <a:ext cx="4892675" cy="800100"/>
                      </a:xfrm>
                      <a:prstGeom prst="rect">
                        <a:avLst/>
                      </a:prstGeom>
                    </p:spPr>
                  </p:pic>
                </p:oleObj>
              </mc:Fallback>
            </mc:AlternateContent>
          </a:graphicData>
        </a:graphic>
      </p:graphicFrame>
      <p:graphicFrame>
        <p:nvGraphicFramePr>
          <p:cNvPr id="28" name="Object 27">
            <a:extLst>
              <a:ext uri="{FF2B5EF4-FFF2-40B4-BE49-F238E27FC236}">
                <a16:creationId xmlns:a16="http://schemas.microsoft.com/office/drawing/2014/main" id="{8D8308FD-DC78-4A2F-A38E-6C2419712000}"/>
              </a:ext>
            </a:extLst>
          </p:cNvPr>
          <p:cNvGraphicFramePr>
            <a:graphicFrameLocks noChangeAspect="1"/>
          </p:cNvGraphicFramePr>
          <p:nvPr>
            <p:extLst>
              <p:ext uri="{D42A27DB-BD31-4B8C-83A1-F6EECF244321}">
                <p14:modId xmlns:p14="http://schemas.microsoft.com/office/powerpoint/2010/main" val="3540041204"/>
              </p:ext>
            </p:extLst>
          </p:nvPr>
        </p:nvGraphicFramePr>
        <p:xfrm>
          <a:off x="3646488" y="5214938"/>
          <a:ext cx="3651250" cy="341312"/>
        </p:xfrm>
        <a:graphic>
          <a:graphicData uri="http://schemas.openxmlformats.org/presentationml/2006/ole">
            <mc:AlternateContent xmlns:mc="http://schemas.openxmlformats.org/markup-compatibility/2006">
              <mc:Choice xmlns:v="urn:schemas-microsoft-com:vml" Requires="v">
                <p:oleObj spid="_x0000_s6154" name="Equation" r:id="rId10" imgW="1638000" imgH="152280" progId="Equation.DSMT4">
                  <p:embed/>
                </p:oleObj>
              </mc:Choice>
              <mc:Fallback>
                <p:oleObj name="Equation" r:id="rId10" imgW="1638000" imgH="152280" progId="Equation.DSMT4">
                  <p:embed/>
                  <p:pic>
                    <p:nvPicPr>
                      <p:cNvPr id="24" name="Object 23">
                        <a:extLst>
                          <a:ext uri="{FF2B5EF4-FFF2-40B4-BE49-F238E27FC236}">
                            <a16:creationId xmlns:a16="http://schemas.microsoft.com/office/drawing/2014/main" id="{04637DD1-DC77-45C3-8BB6-F70387A164A0}"/>
                          </a:ext>
                        </a:extLst>
                      </p:cNvPr>
                      <p:cNvPicPr/>
                      <p:nvPr/>
                    </p:nvPicPr>
                    <p:blipFill>
                      <a:blip r:embed="rId11"/>
                      <a:stretch>
                        <a:fillRect/>
                      </a:stretch>
                    </p:blipFill>
                    <p:spPr>
                      <a:xfrm>
                        <a:off x="3646488" y="5214938"/>
                        <a:ext cx="3651250" cy="341312"/>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C93058E5-67D3-4048-B44B-4865079BEC3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468610715"/>
      </p:ext>
    </p:extLst>
  </p:cSld>
  <p:clrMapOvr>
    <a:masterClrMapping/>
  </p:clrMapOvr>
  <mc:AlternateContent xmlns:mc="http://schemas.openxmlformats.org/markup-compatibility/2006" xmlns:p14="http://schemas.microsoft.com/office/powerpoint/2010/main">
    <mc:Choice Requires="p14">
      <p:transition spd="slow" p14:dur="2000" advTm="93416"/>
    </mc:Choice>
    <mc:Fallback xmlns="">
      <p:transition spd="slow" advTm="93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149905" cy="4525963"/>
          </a:xfrm>
        </p:spPr>
        <p:txBody>
          <a:bodyPr/>
          <a:lstStyle/>
          <a:p>
            <a:r>
              <a:rPr lang="en-US" dirty="0"/>
              <a:t>Following this topic, you now</a:t>
            </a:r>
          </a:p>
          <a:p>
            <a:pPr lvl="1"/>
            <a:r>
              <a:rPr lang="en-US" dirty="0"/>
              <a:t>Have reviewed the intermediate-value theorem</a:t>
            </a:r>
          </a:p>
          <a:p>
            <a:pPr lvl="1"/>
            <a:r>
              <a:rPr lang="en-US" dirty="0"/>
              <a:t>Seen a few theorems that are a consequence of that theorem</a:t>
            </a:r>
          </a:p>
          <a:p>
            <a:pPr lvl="1"/>
            <a:r>
              <a:rPr lang="en-US" dirty="0"/>
              <a:t>Seen a few applications these theorems and how these will be used in this course</a:t>
            </a:r>
          </a:p>
        </p:txBody>
      </p:sp>
      <p:sp>
        <p:nvSpPr>
          <p:cNvPr id="4" name="Footer Placeholder 3"/>
          <p:cNvSpPr>
            <a:spLocks noGrp="1"/>
          </p:cNvSpPr>
          <p:nvPr>
            <p:ph type="ftr" sz="quarter" idx="11"/>
          </p:nvPr>
        </p:nvSpPr>
        <p:spPr/>
        <p:txBody>
          <a:bodyPr/>
          <a:lstStyle/>
          <a:p>
            <a:r>
              <a:rPr lang="en-US"/>
              <a:t>Intermediate-value theorem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7" name="Audio 6">
            <a:hlinkClick r:id="" action="ppaction://media"/>
            <a:extLst>
              <a:ext uri="{FF2B5EF4-FFF2-40B4-BE49-F238E27FC236}">
                <a16:creationId xmlns:a16="http://schemas.microsoft.com/office/drawing/2014/main" id="{6459AE93-8391-41C6-88CD-9EE1F98E03DB}"/>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25572"/>
    </mc:Choice>
    <mc:Fallback xmlns="">
      <p:transition spd="slow" advTm="255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https://en.wikipedia.org/wiki/Intermediate_value_theorem</a:t>
            </a:r>
          </a:p>
        </p:txBody>
      </p:sp>
      <p:sp>
        <p:nvSpPr>
          <p:cNvPr id="4" name="Footer Placeholder 3"/>
          <p:cNvSpPr>
            <a:spLocks noGrp="1"/>
          </p:cNvSpPr>
          <p:nvPr>
            <p:ph type="ftr" sz="quarter" idx="11"/>
          </p:nvPr>
        </p:nvSpPr>
        <p:spPr/>
        <p:txBody>
          <a:bodyPr/>
          <a:lstStyle/>
          <a:p>
            <a:r>
              <a:rPr lang="en-US"/>
              <a:t>Intermediate-value theorem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2000" dirty="0" err="1"/>
              <a:t>Mayuresh</a:t>
            </a:r>
            <a:r>
              <a:rPr lang="en-US" sz="2000" dirty="0"/>
              <a:t> Gaikwad for noting an error on p.9, which propagated to p.10.</a:t>
            </a:r>
          </a:p>
          <a:p>
            <a:pPr marL="0" indent="0">
              <a:buNone/>
            </a:pPr>
            <a:r>
              <a:rPr lang="en-US" sz="2000" dirty="0" err="1"/>
              <a:t>Tazik</a:t>
            </a:r>
            <a:r>
              <a:rPr lang="en-US" sz="2000" dirty="0"/>
              <a:t> Shahjahan for pointing out typos.</a:t>
            </a:r>
            <a:endParaRPr lang="en-CA" sz="2000"/>
          </a:p>
          <a:p>
            <a:pPr marL="0" indent="0">
              <a:buNone/>
            </a:pPr>
            <a:endParaRPr lang="en-CA" sz="2000" dirty="0"/>
          </a:p>
        </p:txBody>
      </p:sp>
      <p:sp>
        <p:nvSpPr>
          <p:cNvPr id="4" name="Footer Placeholder 3"/>
          <p:cNvSpPr>
            <a:spLocks noGrp="1"/>
          </p:cNvSpPr>
          <p:nvPr>
            <p:ph type="ftr" sz="quarter" idx="11"/>
          </p:nvPr>
        </p:nvSpPr>
        <p:spPr/>
        <p:txBody>
          <a:bodyPr/>
          <a:lstStyle/>
          <a:p>
            <a:r>
              <a:rPr lang="en-US"/>
              <a:t>Intermediate-value theorem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Intermediate-value theorem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Intermediate-value theorem</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intermediate-value theorem</a:t>
            </a:r>
          </a:p>
          <a:p>
            <a:pPr lvl="1"/>
            <a:r>
              <a:rPr lang="en-US" dirty="0"/>
              <a:t>Look at some theorems that result from this theorem</a:t>
            </a:r>
          </a:p>
          <a:p>
            <a:pPr lvl="1"/>
            <a:r>
              <a:rPr lang="en-US" dirty="0"/>
              <a:t>Look at applications of these new theorems</a:t>
            </a:r>
          </a:p>
          <a:p>
            <a:pPr lvl="1"/>
            <a:r>
              <a:rPr lang="en-US" dirty="0"/>
              <a:t>Discuss how we will apply these theorems in this course</a:t>
            </a:r>
          </a:p>
        </p:txBody>
      </p:sp>
      <p:sp>
        <p:nvSpPr>
          <p:cNvPr id="4" name="Footer Placeholder 3"/>
          <p:cNvSpPr>
            <a:spLocks noGrp="1"/>
          </p:cNvSpPr>
          <p:nvPr>
            <p:ph type="ftr" sz="quarter" idx="11"/>
          </p:nvPr>
        </p:nvSpPr>
        <p:spPr/>
        <p:txBody>
          <a:bodyPr/>
          <a:lstStyle/>
          <a:p>
            <a:r>
              <a:rPr lang="en-US"/>
              <a:t>Intermediate-value theorem</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2380FF2A-0E5B-4D5C-B891-5A692F6D7D7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1672"/>
    </mc:Choice>
    <mc:Fallback xmlns="">
      <p:transition spd="slow" advTm="216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The intermediate-value theorem</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You may recall the intermediate-value theorem from calculus</a:t>
            </a:r>
          </a:p>
          <a:p>
            <a:endParaRPr lang="en-US" dirty="0"/>
          </a:p>
          <a:p>
            <a:pPr marL="0" indent="0">
              <a:buNone/>
            </a:pPr>
            <a:r>
              <a:rPr lang="en-US" dirty="0"/>
              <a:t>Theorem</a:t>
            </a:r>
          </a:p>
          <a:p>
            <a:pPr marL="0" indent="0">
              <a:buNone/>
            </a:pPr>
            <a:r>
              <a:rPr lang="en-US" dirty="0"/>
              <a:t>	Given a continuous function</a:t>
            </a:r>
            <a:r>
              <a:rPr lang="en-US" dirty="0">
                <a:latin typeface="Times New Roman" panose="02020603050405020304" pitchFamily="18" charset="0"/>
              </a:rPr>
              <a:t> </a:t>
            </a:r>
            <a:r>
              <a:rPr lang="en-US" i="1" dirty="0">
                <a:latin typeface="Times New Roman" panose="02020603050405020304" pitchFamily="18" charset="0"/>
              </a:rPr>
              <a:t>f</a:t>
            </a:r>
            <a:r>
              <a:rPr lang="en-US" dirty="0"/>
              <a:t> defined on an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a:t>
            </a:r>
          </a:p>
          <a:p>
            <a:pPr marL="0" indent="0">
              <a:buNone/>
            </a:pPr>
            <a:r>
              <a:rPr lang="en-US" dirty="0"/>
              <a:t>	if </a:t>
            </a:r>
            <a:r>
              <a:rPr lang="en-US" i="1" dirty="0">
                <a:latin typeface="Times New Roman" panose="02020603050405020304" pitchFamily="18" charset="0"/>
              </a:rPr>
              <a:t>y</a:t>
            </a:r>
            <a:r>
              <a:rPr lang="en-US" dirty="0"/>
              <a:t> is any value between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a:t>
            </a:r>
            <a:r>
              <a:rPr lang="en-US" dirty="0"/>
              <a:t>,</a:t>
            </a:r>
          </a:p>
          <a:p>
            <a:pPr marL="0" indent="0">
              <a:buNone/>
            </a:pPr>
            <a:r>
              <a:rPr lang="en-US" dirty="0"/>
              <a:t>		then there exists an </a:t>
            </a:r>
            <a:r>
              <a:rPr lang="en-US" i="1" dirty="0">
                <a:latin typeface="Times New Roman" panose="02020603050405020304" pitchFamily="18" charset="0"/>
              </a:rPr>
              <a:t>x</a:t>
            </a:r>
            <a:r>
              <a:rPr lang="en-US" dirty="0"/>
              <a:t> such that </a:t>
            </a:r>
            <a:r>
              <a:rPr lang="en-US" i="1" dirty="0">
                <a:latin typeface="Times New Roman" panose="02020603050405020304" pitchFamily="18" charset="0"/>
              </a:rPr>
              <a:t>a</a:t>
            </a:r>
            <a:r>
              <a:rPr lang="en-US" dirty="0">
                <a:latin typeface="Times New Roman" panose="02020603050405020304" pitchFamily="18" charset="0"/>
              </a:rPr>
              <a:t> &lt; </a:t>
            </a: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b</a:t>
            </a:r>
            <a:r>
              <a:rPr lang="en-US" dirty="0"/>
              <a:t> and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sp>
        <p:nvSpPr>
          <p:cNvPr id="7" name="Freeform: Shape 6">
            <a:extLst>
              <a:ext uri="{FF2B5EF4-FFF2-40B4-BE49-F238E27FC236}">
                <a16:creationId xmlns:a16="http://schemas.microsoft.com/office/drawing/2014/main" id="{67A79D92-AFAD-4E9F-AE61-CBA70A1CA8DE}"/>
              </a:ext>
            </a:extLst>
          </p:cNvPr>
          <p:cNvSpPr/>
          <p:nvPr/>
        </p:nvSpPr>
        <p:spPr>
          <a:xfrm>
            <a:off x="2131512" y="4025817"/>
            <a:ext cx="4471791" cy="1803748"/>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Lst>
            <a:ahLst/>
            <a:cxnLst>
              <a:cxn ang="0">
                <a:pos x="connsiteX0" y="connsiteY0"/>
              </a:cxn>
              <a:cxn ang="0">
                <a:pos x="connsiteX1" y="connsiteY1"/>
              </a:cxn>
              <a:cxn ang="0">
                <a:pos x="connsiteX2" y="connsiteY2"/>
              </a:cxn>
            </a:cxnLst>
            <a:rect l="l" t="t" r="r" b="b"/>
            <a:pathLst>
              <a:path w="4471791" h="1803748">
                <a:moveTo>
                  <a:pt x="0" y="1803748"/>
                </a:moveTo>
                <a:cubicBezTo>
                  <a:pt x="895611" y="1727548"/>
                  <a:pt x="1672224" y="1640909"/>
                  <a:pt x="2555309" y="1252602"/>
                </a:cubicBezTo>
                <a:cubicBezTo>
                  <a:pt x="3438394" y="864295"/>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37696A0-2B24-4DA9-AF2C-59F165608EBC}"/>
              </a:ext>
            </a:extLst>
          </p:cNvPr>
          <p:cNvSpPr/>
          <p:nvPr/>
        </p:nvSpPr>
        <p:spPr>
          <a:xfrm>
            <a:off x="2458150" y="575721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700FC43-7B45-456A-813E-1F522203DD5B}"/>
              </a:ext>
            </a:extLst>
          </p:cNvPr>
          <p:cNvCxnSpPr>
            <a:cxnSpLocks/>
          </p:cNvCxnSpPr>
          <p:nvPr/>
        </p:nvCxnSpPr>
        <p:spPr>
          <a:xfrm>
            <a:off x="2506088" y="6198736"/>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038F4699-38FC-4F00-8C6A-A2721D8D3F82}"/>
              </a:ext>
            </a:extLst>
          </p:cNvPr>
          <p:cNvSpPr txBox="1"/>
          <p:nvPr/>
        </p:nvSpPr>
        <p:spPr>
          <a:xfrm>
            <a:off x="2356848" y="6387982"/>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0DD4F2A9-C32E-4A45-8E2E-3BF545537905}"/>
              </a:ext>
            </a:extLst>
          </p:cNvPr>
          <p:cNvCxnSpPr>
            <a:cxnSpLocks/>
          </p:cNvCxnSpPr>
          <p:nvPr/>
        </p:nvCxnSpPr>
        <p:spPr>
          <a:xfrm>
            <a:off x="6207035" y="619174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FEB00B-7CEF-44D6-AD93-1055D25EF9E1}"/>
              </a:ext>
            </a:extLst>
          </p:cNvPr>
          <p:cNvSpPr txBox="1"/>
          <p:nvPr/>
        </p:nvSpPr>
        <p:spPr>
          <a:xfrm>
            <a:off x="6050582" y="6380991"/>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b</a:t>
            </a:r>
          </a:p>
        </p:txBody>
      </p:sp>
      <p:sp>
        <p:nvSpPr>
          <p:cNvPr id="14" name="Oval 13">
            <a:extLst>
              <a:ext uri="{FF2B5EF4-FFF2-40B4-BE49-F238E27FC236}">
                <a16:creationId xmlns:a16="http://schemas.microsoft.com/office/drawing/2014/main" id="{E97D87F9-0392-4336-AD49-A27C8FAA5720}"/>
              </a:ext>
            </a:extLst>
          </p:cNvPr>
          <p:cNvSpPr/>
          <p:nvPr/>
        </p:nvSpPr>
        <p:spPr>
          <a:xfrm>
            <a:off x="6161315" y="4303366"/>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9D21E91-CF82-40CD-94F5-0B842D7B435B}"/>
              </a:ext>
            </a:extLst>
          </p:cNvPr>
          <p:cNvCxnSpPr>
            <a:cxnSpLocks/>
          </p:cNvCxnSpPr>
          <p:nvPr/>
        </p:nvCxnSpPr>
        <p:spPr>
          <a:xfrm flipH="1">
            <a:off x="2131512" y="6286214"/>
            <a:ext cx="4471792" cy="1549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17" name="Object 16">
            <a:extLst>
              <a:ext uri="{FF2B5EF4-FFF2-40B4-BE49-F238E27FC236}">
                <a16:creationId xmlns:a16="http://schemas.microsoft.com/office/drawing/2014/main" id="{FB1A1005-D288-418D-B9FE-3C8A5683F01F}"/>
              </a:ext>
            </a:extLst>
          </p:cNvPr>
          <p:cNvGraphicFramePr>
            <a:graphicFrameLocks noChangeAspect="1"/>
          </p:cNvGraphicFramePr>
          <p:nvPr>
            <p:extLst>
              <p:ext uri="{D42A27DB-BD31-4B8C-83A1-F6EECF244321}">
                <p14:modId xmlns:p14="http://schemas.microsoft.com/office/powerpoint/2010/main" val="653657764"/>
              </p:ext>
            </p:extLst>
          </p:nvPr>
        </p:nvGraphicFramePr>
        <p:xfrm>
          <a:off x="1694952" y="4128187"/>
          <a:ext cx="708025" cy="482600"/>
        </p:xfrm>
        <a:graphic>
          <a:graphicData uri="http://schemas.openxmlformats.org/presentationml/2006/ole">
            <mc:AlternateContent xmlns:mc="http://schemas.openxmlformats.org/markup-compatibility/2006">
              <mc:Choice xmlns:v="urn:schemas-microsoft-com:vml" Requires="v">
                <p:oleObj spid="_x0000_s1032" name="Equation" r:id="rId6" imgW="317160" imgH="215640" progId="Equation.DSMT4">
                  <p:embed/>
                </p:oleObj>
              </mc:Choice>
              <mc:Fallback>
                <p:oleObj name="Equation" r:id="rId6" imgW="317160" imgH="215640" progId="Equation.DSMT4">
                  <p:embed/>
                  <p:pic>
                    <p:nvPicPr>
                      <p:cNvPr id="24" name="Object 23">
                        <a:extLst>
                          <a:ext uri="{FF2B5EF4-FFF2-40B4-BE49-F238E27FC236}">
                            <a16:creationId xmlns:a16="http://schemas.microsoft.com/office/drawing/2014/main" id="{CC6AD06C-9DCE-40AC-A359-E9EDB601096B}"/>
                          </a:ext>
                        </a:extLst>
                      </p:cNvPr>
                      <p:cNvPicPr/>
                      <p:nvPr/>
                    </p:nvPicPr>
                    <p:blipFill>
                      <a:blip r:embed="rId7"/>
                      <a:stretch>
                        <a:fillRect/>
                      </a:stretch>
                    </p:blipFill>
                    <p:spPr>
                      <a:xfrm>
                        <a:off x="1694952" y="4128187"/>
                        <a:ext cx="708025" cy="48260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AC1456A1-AB36-44AE-9691-E8C5005E5A19}"/>
              </a:ext>
            </a:extLst>
          </p:cNvPr>
          <p:cNvGraphicFramePr>
            <a:graphicFrameLocks noChangeAspect="1"/>
          </p:cNvGraphicFramePr>
          <p:nvPr>
            <p:extLst>
              <p:ext uri="{D42A27DB-BD31-4B8C-83A1-F6EECF244321}">
                <p14:modId xmlns:p14="http://schemas.microsoft.com/office/powerpoint/2010/main" val="2692430672"/>
              </p:ext>
            </p:extLst>
          </p:nvPr>
        </p:nvGraphicFramePr>
        <p:xfrm>
          <a:off x="1708851" y="5558933"/>
          <a:ext cx="708025" cy="482600"/>
        </p:xfrm>
        <a:graphic>
          <a:graphicData uri="http://schemas.openxmlformats.org/presentationml/2006/ole">
            <mc:AlternateContent xmlns:mc="http://schemas.openxmlformats.org/markup-compatibility/2006">
              <mc:Choice xmlns:v="urn:schemas-microsoft-com:vml" Requires="v">
                <p:oleObj spid="_x0000_s1033" name="Equation" r:id="rId8" imgW="317160" imgH="215640" progId="Equation.DSMT4">
                  <p:embed/>
                </p:oleObj>
              </mc:Choice>
              <mc:Fallback>
                <p:oleObj name="Equation" r:id="rId8" imgW="317160" imgH="215640" progId="Equation.DSMT4">
                  <p:embed/>
                  <p:pic>
                    <p:nvPicPr>
                      <p:cNvPr id="27" name="Object 26">
                        <a:extLst>
                          <a:ext uri="{FF2B5EF4-FFF2-40B4-BE49-F238E27FC236}">
                            <a16:creationId xmlns:a16="http://schemas.microsoft.com/office/drawing/2014/main" id="{115C5DC8-73D7-4902-9BB3-C01A0FEC4D54}"/>
                          </a:ext>
                        </a:extLst>
                      </p:cNvPr>
                      <p:cNvPicPr/>
                      <p:nvPr/>
                    </p:nvPicPr>
                    <p:blipFill>
                      <a:blip r:embed="rId9"/>
                      <a:stretch>
                        <a:fillRect/>
                      </a:stretch>
                    </p:blipFill>
                    <p:spPr>
                      <a:xfrm>
                        <a:off x="1708851" y="5558933"/>
                        <a:ext cx="708025" cy="482600"/>
                      </a:xfrm>
                      <a:prstGeom prst="rect">
                        <a:avLst/>
                      </a:prstGeom>
                    </p:spPr>
                  </p:pic>
                </p:oleObj>
              </mc:Fallback>
            </mc:AlternateContent>
          </a:graphicData>
        </a:graphic>
      </p:graphicFrame>
      <p:cxnSp>
        <p:nvCxnSpPr>
          <p:cNvPr id="20" name="Straight Connector 19">
            <a:extLst>
              <a:ext uri="{FF2B5EF4-FFF2-40B4-BE49-F238E27FC236}">
                <a16:creationId xmlns:a16="http://schemas.microsoft.com/office/drawing/2014/main" id="{7A6072FC-E3CA-46DC-B3B0-AA1BA1B11164}"/>
              </a:ext>
            </a:extLst>
          </p:cNvPr>
          <p:cNvCxnSpPr>
            <a:cxnSpLocks/>
          </p:cNvCxnSpPr>
          <p:nvPr/>
        </p:nvCxnSpPr>
        <p:spPr>
          <a:xfrm flipV="1">
            <a:off x="2393645" y="4976869"/>
            <a:ext cx="3767670" cy="1"/>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DB2A8E-CA5B-4F56-B336-3EEA04732BBA}"/>
              </a:ext>
            </a:extLst>
          </p:cNvPr>
          <p:cNvCxnSpPr>
            <a:cxnSpLocks/>
          </p:cNvCxnSpPr>
          <p:nvPr/>
        </p:nvCxnSpPr>
        <p:spPr>
          <a:xfrm>
            <a:off x="5271731" y="4976869"/>
            <a:ext cx="0" cy="1309345"/>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D901BAD-59C5-4A0B-B067-DABD0AEE512A}"/>
              </a:ext>
            </a:extLst>
          </p:cNvPr>
          <p:cNvCxnSpPr>
            <a:cxnSpLocks/>
          </p:cNvCxnSpPr>
          <p:nvPr/>
        </p:nvCxnSpPr>
        <p:spPr>
          <a:xfrm flipV="1">
            <a:off x="2393645" y="4337157"/>
            <a:ext cx="3813390" cy="3233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7F51436-7DAC-4251-9B39-40EFCCC99314}"/>
              </a:ext>
            </a:extLst>
          </p:cNvPr>
          <p:cNvCxnSpPr>
            <a:cxnSpLocks/>
          </p:cNvCxnSpPr>
          <p:nvPr/>
        </p:nvCxnSpPr>
        <p:spPr>
          <a:xfrm>
            <a:off x="5264518" y="621712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FDF1387-9DF4-4B1E-A8DB-6ACB536E0A56}"/>
              </a:ext>
            </a:extLst>
          </p:cNvPr>
          <p:cNvSpPr txBox="1"/>
          <p:nvPr/>
        </p:nvSpPr>
        <p:spPr>
          <a:xfrm>
            <a:off x="5115278" y="6406375"/>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x</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a16="http://schemas.microsoft.com/office/drawing/2014/main" id="{F436B9D4-DC0B-4494-B53E-016E3088BDE7}"/>
              </a:ext>
            </a:extLst>
          </p:cNvPr>
          <p:cNvSpPr txBox="1"/>
          <p:nvPr/>
        </p:nvSpPr>
        <p:spPr>
          <a:xfrm>
            <a:off x="2048964" y="4718272"/>
            <a:ext cx="298480"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y</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29" name="Oval 28">
            <a:extLst>
              <a:ext uri="{FF2B5EF4-FFF2-40B4-BE49-F238E27FC236}">
                <a16:creationId xmlns:a16="http://schemas.microsoft.com/office/drawing/2014/main" id="{3A10B36D-45C0-48E7-B79C-2B4FE5680709}"/>
              </a:ext>
            </a:extLst>
          </p:cNvPr>
          <p:cNvSpPr/>
          <p:nvPr/>
        </p:nvSpPr>
        <p:spPr>
          <a:xfrm>
            <a:off x="5223145" y="4933939"/>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Audio 32">
            <a:hlinkClick r:id="" action="ppaction://media"/>
            <a:extLst>
              <a:ext uri="{FF2B5EF4-FFF2-40B4-BE49-F238E27FC236}">
                <a16:creationId xmlns:a16="http://schemas.microsoft.com/office/drawing/2014/main" id="{FC231C61-7831-4EFB-A275-475BC990497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42429"/>
    </mc:Choice>
    <mc:Fallback xmlns="">
      <p:transition spd="slow" advTm="42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7" fill="hold" display="0">
                  <p:stCondLst>
                    <p:cond delay="indefinite"/>
                  </p:stCondLst>
                  <p:endCondLst>
                    <p:cond evt="onStopAudio" delay="0">
                      <p:tgtEl>
                        <p:sldTgt/>
                      </p:tgtEl>
                    </p:cond>
                  </p:endCondLst>
                </p:cTn>
                <p:tgtEl>
                  <p:spTgt spid="33"/>
                </p:tgtEl>
              </p:cMediaNode>
            </p:audio>
          </p:childTnLst>
        </p:cTn>
      </p:par>
    </p:tnLst>
    <p:bldLst>
      <p:bldP spid="7" grpId="0" animBg="1"/>
      <p:bldP spid="8" grpId="0" animBg="1"/>
      <p:bldP spid="11" grpId="0"/>
      <p:bldP spid="13" grpId="0"/>
      <p:bldP spid="14" grpId="0" animBg="1"/>
      <p:bldP spid="27" grpId="0"/>
      <p:bldP spid="28" grpId="0"/>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pPr marL="0" indent="0">
              <a:buNone/>
            </a:pPr>
            <a:r>
              <a:rPr lang="en-US" dirty="0"/>
              <a:t>Theorem</a:t>
            </a:r>
          </a:p>
          <a:p>
            <a:pPr marL="0" indent="0">
              <a:buNone/>
            </a:pPr>
            <a:r>
              <a:rPr lang="en-US" dirty="0"/>
              <a:t>	Given a continuous function</a:t>
            </a:r>
            <a:r>
              <a:rPr lang="en-US" dirty="0">
                <a:latin typeface="Times New Roman" panose="02020603050405020304" pitchFamily="18" charset="0"/>
              </a:rPr>
              <a:t> </a:t>
            </a:r>
            <a:r>
              <a:rPr lang="en-US" i="1" dirty="0">
                <a:latin typeface="Times New Roman" panose="02020603050405020304" pitchFamily="18" charset="0"/>
              </a:rPr>
              <a:t>f</a:t>
            </a:r>
            <a:r>
              <a:rPr lang="en-US" dirty="0"/>
              <a:t> defined on an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endParaRPr lang="en-US" dirty="0"/>
          </a:p>
          <a:p>
            <a:pPr marL="0" indent="0">
              <a:buNone/>
            </a:pPr>
            <a:r>
              <a:rPr lang="en-US" dirty="0"/>
              <a:t>	where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a:t>
            </a:r>
            <a:r>
              <a:rPr lang="en-US" dirty="0"/>
              <a:t> have opposite signs,</a:t>
            </a:r>
          </a:p>
          <a:p>
            <a:pPr marL="0" indent="0">
              <a:buNone/>
            </a:pPr>
            <a:r>
              <a:rPr lang="en-US" dirty="0"/>
              <a:t>		then there exists a root </a:t>
            </a:r>
            <a:r>
              <a:rPr lang="en-US" i="1" dirty="0">
                <a:latin typeface="Times New Roman" panose="02020603050405020304" pitchFamily="18" charset="0"/>
              </a:rPr>
              <a:t>x</a:t>
            </a:r>
            <a:r>
              <a:rPr lang="en-US" dirty="0"/>
              <a:t> such that </a:t>
            </a:r>
            <a:r>
              <a:rPr lang="en-US" i="1" dirty="0">
                <a:latin typeface="Times New Roman" panose="02020603050405020304" pitchFamily="18" charset="0"/>
              </a:rPr>
              <a:t>a</a:t>
            </a:r>
            <a:r>
              <a:rPr lang="en-US" dirty="0">
                <a:latin typeface="Times New Roman" panose="02020603050405020304" pitchFamily="18" charset="0"/>
              </a:rPr>
              <a:t> &lt; </a:t>
            </a: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b</a:t>
            </a:r>
            <a:endParaRPr lang="en-US" dirty="0">
              <a:latin typeface="Times New Roman" panose="02020603050405020304" pitchFamily="18" charset="0"/>
            </a:endParaRPr>
          </a:p>
          <a:p>
            <a:pPr marL="0" indent="0">
              <a:buNone/>
            </a:pPr>
            <a:r>
              <a:rPr lang="en-US" dirty="0"/>
              <a:t>Proof:</a:t>
            </a:r>
          </a:p>
          <a:p>
            <a:pPr marL="0" indent="0">
              <a:buNone/>
            </a:pPr>
            <a:r>
              <a:rPr lang="en-US" dirty="0"/>
              <a:t>	If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a:t>
            </a:r>
            <a:r>
              <a:rPr lang="en-US" dirty="0"/>
              <a:t> have opposite signs, then 0 is a value</a:t>
            </a:r>
            <a:br>
              <a:rPr lang="en-US" dirty="0"/>
            </a:br>
            <a:r>
              <a:rPr lang="en-US" dirty="0"/>
              <a:t>	between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b</a:t>
            </a:r>
            <a:r>
              <a:rPr lang="en-US" dirty="0">
                <a:latin typeface="Times New Roman" panose="02020603050405020304" pitchFamily="18" charset="0"/>
              </a:rPr>
              <a:t>)</a:t>
            </a:r>
            <a:r>
              <a:rPr lang="en-US" dirty="0"/>
              <a:t>.</a:t>
            </a:r>
          </a:p>
          <a:p>
            <a:pPr marL="0" indent="0">
              <a:buNone/>
            </a:pPr>
            <a:r>
              <a:rPr lang="en-US" dirty="0"/>
              <a:t>	Therefore, by the intermediate-value theorem, there</a:t>
            </a:r>
            <a:br>
              <a:rPr lang="en-US" dirty="0"/>
            </a:br>
            <a:r>
              <a:rPr lang="en-US" dirty="0"/>
              <a:t>	exists a point </a:t>
            </a:r>
            <a:r>
              <a:rPr lang="en-US" i="1" dirty="0">
                <a:latin typeface="Times New Roman" panose="02020603050405020304" pitchFamily="18" charset="0"/>
              </a:rPr>
              <a:t>x</a:t>
            </a:r>
            <a:r>
              <a:rPr lang="en-US" dirty="0"/>
              <a:t> such that </a:t>
            </a:r>
            <a:r>
              <a:rPr lang="en-US" i="1" dirty="0">
                <a:latin typeface="Times New Roman" panose="02020603050405020304" pitchFamily="18" charset="0"/>
              </a:rPr>
              <a:t>a</a:t>
            </a:r>
            <a:r>
              <a:rPr lang="en-US" dirty="0">
                <a:latin typeface="Times New Roman" panose="02020603050405020304" pitchFamily="18" charset="0"/>
              </a:rPr>
              <a:t> &lt; </a:t>
            </a:r>
            <a:r>
              <a:rPr lang="en-US" i="1" dirty="0">
                <a:latin typeface="Times New Roman" panose="02020603050405020304" pitchFamily="18" charset="0"/>
              </a:rPr>
              <a:t>x</a:t>
            </a:r>
            <a:r>
              <a:rPr lang="en-US" dirty="0">
                <a:latin typeface="Times New Roman" panose="02020603050405020304" pitchFamily="18" charset="0"/>
              </a:rPr>
              <a:t> &lt; </a:t>
            </a:r>
            <a:r>
              <a:rPr lang="en-US" i="1" dirty="0">
                <a:latin typeface="Times New Roman" panose="02020603050405020304" pitchFamily="18" charset="0"/>
              </a:rPr>
              <a:t>b</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0</a:t>
            </a:r>
            <a:r>
              <a:rPr lang="en-US" dirty="0"/>
              <a:t>.</a:t>
            </a:r>
          </a:p>
          <a:p>
            <a:pPr marL="0" indent="0">
              <a:buNone/>
            </a:pPr>
            <a:r>
              <a:rPr lang="en-US" dirty="0">
                <a:latin typeface="Times New Roman" panose="02020603050405020304" pitchFamily="18" charset="0"/>
              </a:rPr>
              <a:t>	</a:t>
            </a:r>
            <a:r>
              <a:rPr lang="en-US" dirty="0"/>
              <a:t>Therefore,</a:t>
            </a:r>
            <a:r>
              <a:rPr lang="en-US" dirty="0">
                <a:latin typeface="Times New Roman" panose="02020603050405020304" pitchFamily="18" charset="0"/>
              </a:rPr>
              <a:t> </a:t>
            </a:r>
            <a:r>
              <a:rPr lang="en-US" i="1" dirty="0">
                <a:latin typeface="Times New Roman" panose="02020603050405020304" pitchFamily="18" charset="0"/>
              </a:rPr>
              <a:t>f </a:t>
            </a:r>
            <a:r>
              <a:rPr lang="en-US" dirty="0"/>
              <a:t>has a root on the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a:t>
            </a:r>
            <a:endParaRPr lang="en-US" dirty="0">
              <a:latin typeface="Times New Roman" panose="02020603050405020304" pitchFamily="18" charset="0"/>
            </a:endParaRPr>
          </a:p>
          <a:p>
            <a:pPr marL="0" indent="0">
              <a:buNone/>
            </a:pPr>
            <a:r>
              <a:rPr lang="en-US" dirty="0"/>
              <a:t> </a:t>
            </a: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pic>
        <p:nvPicPr>
          <p:cNvPr id="11" name="Audio 10">
            <a:hlinkClick r:id="" action="ppaction://media"/>
            <a:extLst>
              <a:ext uri="{FF2B5EF4-FFF2-40B4-BE49-F238E27FC236}">
                <a16:creationId xmlns:a16="http://schemas.microsoft.com/office/drawing/2014/main" id="{1250F47B-CBCC-4387-A9DD-D6AF13DEB47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16366200"/>
      </p:ext>
    </p:extLst>
  </p:cSld>
  <p:clrMapOvr>
    <a:masterClrMapping/>
  </p:clrMapOvr>
  <mc:AlternateContent xmlns:mc="http://schemas.openxmlformats.org/markup-compatibility/2006" xmlns:p14="http://schemas.microsoft.com/office/powerpoint/2010/main">
    <mc:Choice Requires="p14">
      <p:transition spd="slow" p14:dur="2000" advTm="92975"/>
    </mc:Choice>
    <mc:Fallback xmlns="">
      <p:transition spd="slow" advTm="92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1D901BAD-59C5-4A0B-B067-DABD0AEE512A}"/>
              </a:ext>
            </a:extLst>
          </p:cNvPr>
          <p:cNvCxnSpPr>
            <a:cxnSpLocks/>
          </p:cNvCxnSpPr>
          <p:nvPr/>
        </p:nvCxnSpPr>
        <p:spPr>
          <a:xfrm flipV="1">
            <a:off x="326548" y="5769718"/>
            <a:ext cx="3813390" cy="3233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D901BAD-59C5-4A0B-B067-DABD0AEE512A}"/>
              </a:ext>
            </a:extLst>
          </p:cNvPr>
          <p:cNvCxnSpPr>
            <a:cxnSpLocks/>
            <a:stCxn id="42" idx="6"/>
          </p:cNvCxnSpPr>
          <p:nvPr/>
        </p:nvCxnSpPr>
        <p:spPr>
          <a:xfrm flipV="1">
            <a:off x="6251164" y="4732722"/>
            <a:ext cx="2539967" cy="22422"/>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D901BAD-59C5-4A0B-B067-DABD0AEE512A}"/>
              </a:ext>
            </a:extLst>
          </p:cNvPr>
          <p:cNvCxnSpPr>
            <a:cxnSpLocks/>
          </p:cNvCxnSpPr>
          <p:nvPr/>
        </p:nvCxnSpPr>
        <p:spPr>
          <a:xfrm flipV="1">
            <a:off x="5028681" y="5240992"/>
            <a:ext cx="3813390" cy="3233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D901BAD-59C5-4A0B-B067-DABD0AEE512A}"/>
              </a:ext>
            </a:extLst>
          </p:cNvPr>
          <p:cNvCxnSpPr>
            <a:cxnSpLocks/>
          </p:cNvCxnSpPr>
          <p:nvPr/>
        </p:nvCxnSpPr>
        <p:spPr>
          <a:xfrm flipV="1">
            <a:off x="323777" y="4220781"/>
            <a:ext cx="3813390" cy="3233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Application</a:t>
            </a:r>
            <a:endParaRPr lang="en-US" dirty="0"/>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pPr lvl="0"/>
            <a:r>
              <a:rPr lang="en-US" dirty="0" smtClean="0">
                <a:solidFill>
                  <a:prstClr val="white"/>
                </a:solidFill>
              </a:rPr>
              <a:t>Definition</a:t>
            </a:r>
            <a:endParaRPr lang="en-US" dirty="0">
              <a:solidFill>
                <a:prstClr val="white"/>
              </a:solidFill>
            </a:endParaRPr>
          </a:p>
          <a:p>
            <a:pPr marL="0" indent="0">
              <a:buNone/>
            </a:pPr>
            <a:r>
              <a:rPr lang="en-US" sz="1900" dirty="0"/>
              <a:t>	Given a </a:t>
            </a:r>
            <a:r>
              <a:rPr lang="en-US" sz="1900" dirty="0" smtClean="0"/>
              <a:t>function</a:t>
            </a:r>
            <a:r>
              <a:rPr lang="en-US" sz="1900" dirty="0" smtClean="0">
                <a:latin typeface="Times New Roman" panose="02020603050405020304" pitchFamily="18" charset="0"/>
              </a:rPr>
              <a:t> </a:t>
            </a:r>
            <a:r>
              <a:rPr lang="en-US" sz="1900" i="1" dirty="0">
                <a:latin typeface="Times New Roman" panose="02020603050405020304" pitchFamily="18" charset="0"/>
              </a:rPr>
              <a:t>f</a:t>
            </a:r>
            <a:r>
              <a:rPr lang="en-US" sz="1900" dirty="0"/>
              <a:t> defined on an interval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smtClean="0">
                <a:latin typeface="Times New Roman" panose="02020603050405020304" pitchFamily="18" charset="0"/>
              </a:rPr>
              <a:t>],</a:t>
            </a:r>
            <a:endParaRPr lang="en-US" sz="1900" dirty="0"/>
          </a:p>
          <a:p>
            <a:pPr marL="0" indent="0">
              <a:buNone/>
            </a:pPr>
            <a:r>
              <a:rPr lang="en-US" sz="1900" dirty="0"/>
              <a:t>	the image of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smtClean="0">
                <a:latin typeface="Times New Roman" panose="02020603050405020304" pitchFamily="18" charset="0"/>
              </a:rPr>
              <a:t>] </a:t>
            </a:r>
            <a:r>
              <a:rPr lang="en-US" sz="1900" dirty="0" smtClean="0"/>
              <a:t>under</a:t>
            </a:r>
            <a:r>
              <a:rPr lang="en-US" sz="1900" dirty="0" smtClean="0">
                <a:latin typeface="Times New Roman" panose="02020603050405020304" pitchFamily="18" charset="0"/>
              </a:rPr>
              <a:t> </a:t>
            </a:r>
            <a:r>
              <a:rPr lang="en-US" sz="1900" i="1" dirty="0" smtClean="0">
                <a:latin typeface="Times New Roman" panose="02020603050405020304" pitchFamily="18" charset="0"/>
              </a:rPr>
              <a:t>f</a:t>
            </a:r>
            <a:r>
              <a:rPr lang="en-US" sz="1900" dirty="0" smtClean="0"/>
              <a:t> is the collection of all </a:t>
            </a:r>
            <a:r>
              <a:rPr lang="en-US" sz="1900" i="1" dirty="0" smtClean="0">
                <a:latin typeface="Times New Roman" panose="02020603050405020304" pitchFamily="18" charset="0"/>
              </a:rPr>
              <a:t>y</a:t>
            </a:r>
            <a:r>
              <a:rPr lang="en-US" sz="1900" dirty="0" smtClean="0"/>
              <a:t>-values such that</a:t>
            </a:r>
            <a:br>
              <a:rPr lang="en-US" sz="1900" dirty="0" smtClean="0"/>
            </a:br>
            <a:r>
              <a:rPr lang="en-US" sz="1900" dirty="0" smtClean="0"/>
              <a:t>	there exists an </a:t>
            </a:r>
            <a:r>
              <a:rPr lang="en-US" sz="1900" i="1" dirty="0">
                <a:latin typeface="Times New Roman" panose="02020603050405020304" pitchFamily="18" charset="0"/>
              </a:rPr>
              <a:t>a </a:t>
            </a:r>
            <a:r>
              <a:rPr lang="en-US" sz="1900" dirty="0" smtClean="0">
                <a:latin typeface="Times New Roman" panose="02020603050405020304" pitchFamily="18" charset="0"/>
              </a:rPr>
              <a:t>≤ </a:t>
            </a:r>
            <a:r>
              <a:rPr lang="en-US" sz="1900" i="1" dirty="0" smtClean="0">
                <a:latin typeface="Times New Roman" panose="02020603050405020304" pitchFamily="18" charset="0"/>
              </a:rPr>
              <a:t>x</a:t>
            </a:r>
            <a:r>
              <a:rPr lang="en-US" sz="1900" dirty="0">
                <a:latin typeface="Times New Roman" panose="02020603050405020304" pitchFamily="18" charset="0"/>
              </a:rPr>
              <a:t> </a:t>
            </a:r>
            <a:r>
              <a:rPr lang="en-US" sz="1900" dirty="0" smtClean="0">
                <a:latin typeface="Times New Roman" panose="02020603050405020304" pitchFamily="18" charset="0"/>
              </a:rPr>
              <a:t>≤ </a:t>
            </a:r>
            <a:r>
              <a:rPr lang="en-US" sz="1900" i="1" dirty="0" smtClean="0">
                <a:latin typeface="Times New Roman" panose="02020603050405020304" pitchFamily="18" charset="0"/>
              </a:rPr>
              <a:t>b</a:t>
            </a:r>
            <a:r>
              <a:rPr lang="en-US" sz="1900" dirty="0" smtClean="0"/>
              <a:t> where </a:t>
            </a:r>
            <a:r>
              <a:rPr lang="en-US" sz="1900" i="1" dirty="0" smtClean="0">
                <a:latin typeface="Times New Roman" panose="02020603050405020304" pitchFamily="18" charset="0"/>
              </a:rPr>
              <a:t>y</a:t>
            </a:r>
            <a:r>
              <a:rPr lang="en-US" sz="1900" dirty="0" smtClean="0">
                <a:latin typeface="Times New Roman" panose="02020603050405020304" pitchFamily="18" charset="0"/>
              </a:rPr>
              <a:t> =</a:t>
            </a:r>
            <a:r>
              <a:rPr lang="en-US" sz="1900" dirty="0" smtClean="0">
                <a:latin typeface="Times New Roman" panose="02020603050405020304" pitchFamily="18" charset="0"/>
              </a:rPr>
              <a:t> </a:t>
            </a:r>
            <a:r>
              <a:rPr lang="en-US" sz="1900" i="1" dirty="0" smtClean="0">
                <a:latin typeface="Times New Roman" panose="02020603050405020304" pitchFamily="18" charset="0"/>
              </a:rPr>
              <a:t>f </a:t>
            </a:r>
            <a:r>
              <a:rPr lang="en-US" sz="1900" dirty="0" smtClean="0">
                <a:latin typeface="Times New Roman" panose="02020603050405020304" pitchFamily="18" charset="0"/>
              </a:rPr>
              <a:t>(</a:t>
            </a:r>
            <a:r>
              <a:rPr lang="en-US" sz="1900" i="1" dirty="0" smtClean="0">
                <a:latin typeface="Times New Roman" panose="02020603050405020304" pitchFamily="18" charset="0"/>
              </a:rPr>
              <a:t>x</a:t>
            </a:r>
            <a:r>
              <a:rPr lang="en-US" sz="1900" dirty="0" smtClean="0">
                <a:latin typeface="Times New Roman" panose="02020603050405020304" pitchFamily="18" charset="0"/>
              </a:rPr>
              <a:t>)</a:t>
            </a:r>
            <a:r>
              <a:rPr lang="en-US" sz="1900" dirty="0" smtClean="0"/>
              <a:t>.</a:t>
            </a:r>
            <a:endParaRPr lang="en-US" sz="1900"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sp>
        <p:nvSpPr>
          <p:cNvPr id="7" name="Freeform: Shape 6">
            <a:extLst>
              <a:ext uri="{FF2B5EF4-FFF2-40B4-BE49-F238E27FC236}">
                <a16:creationId xmlns:a16="http://schemas.microsoft.com/office/drawing/2014/main" id="{67A79D92-AFAD-4E9F-AE61-CBA70A1CA8DE}"/>
              </a:ext>
            </a:extLst>
          </p:cNvPr>
          <p:cNvSpPr/>
          <p:nvPr/>
        </p:nvSpPr>
        <p:spPr>
          <a:xfrm>
            <a:off x="61644" y="3566160"/>
            <a:ext cx="4302537" cy="2208581"/>
          </a:xfrm>
          <a:custGeom>
            <a:avLst/>
            <a:gdLst>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530257 w 4434213"/>
              <a:gd name="connsiteY1" fmla="*/ 1215024 h 1640909"/>
              <a:gd name="connsiteX2" fmla="*/ 4434213 w 4434213"/>
              <a:gd name="connsiteY2" fmla="*/ 0 h 1640909"/>
              <a:gd name="connsiteX3" fmla="*/ 4434213 w 4434213"/>
              <a:gd name="connsiteY3" fmla="*/ 0 h 1640909"/>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767047"/>
              <a:gd name="connsiteX1" fmla="*/ 2617939 w 4434213"/>
              <a:gd name="connsiteY1" fmla="*/ 1265128 h 1767047"/>
              <a:gd name="connsiteX2" fmla="*/ 4434213 w 4434213"/>
              <a:gd name="connsiteY2" fmla="*/ 0 h 1767047"/>
              <a:gd name="connsiteX3" fmla="*/ 4434213 w 4434213"/>
              <a:gd name="connsiteY3" fmla="*/ 0 h 1767047"/>
              <a:gd name="connsiteX0" fmla="*/ 0 w 4434213"/>
              <a:gd name="connsiteY0" fmla="*/ 1640909 h 1640909"/>
              <a:gd name="connsiteX1" fmla="*/ 2617939 w 4434213"/>
              <a:gd name="connsiteY1" fmla="*/ 1265128 h 1640909"/>
              <a:gd name="connsiteX2" fmla="*/ 4434213 w 4434213"/>
              <a:gd name="connsiteY2" fmla="*/ 0 h 1640909"/>
              <a:gd name="connsiteX3" fmla="*/ 4434213 w 4434213"/>
              <a:gd name="connsiteY3" fmla="*/ 0 h 1640909"/>
              <a:gd name="connsiteX0" fmla="*/ 0 w 4434213"/>
              <a:gd name="connsiteY0" fmla="*/ 1640909 h 1640909"/>
              <a:gd name="connsiteX1" fmla="*/ 2592887 w 4434213"/>
              <a:gd name="connsiteY1" fmla="*/ 1089763 h 1640909"/>
              <a:gd name="connsiteX2" fmla="*/ 4434213 w 4434213"/>
              <a:gd name="connsiteY2" fmla="*/ 0 h 1640909"/>
              <a:gd name="connsiteX3" fmla="*/ 4434213 w 4434213"/>
              <a:gd name="connsiteY3" fmla="*/ 0 h 1640909"/>
              <a:gd name="connsiteX0" fmla="*/ 0 w 4434213"/>
              <a:gd name="connsiteY0" fmla="*/ 1828800 h 1828800"/>
              <a:gd name="connsiteX1" fmla="*/ 2592887 w 4434213"/>
              <a:gd name="connsiteY1" fmla="*/ 1277654 h 1828800"/>
              <a:gd name="connsiteX2" fmla="*/ 4434213 w 4434213"/>
              <a:gd name="connsiteY2" fmla="*/ 187891 h 1828800"/>
              <a:gd name="connsiteX3" fmla="*/ 4296427 w 4434213"/>
              <a:gd name="connsiteY3" fmla="*/ 0 h 1828800"/>
              <a:gd name="connsiteX0" fmla="*/ 0 w 4434213"/>
              <a:gd name="connsiteY0" fmla="*/ 1640909 h 1640909"/>
              <a:gd name="connsiteX1" fmla="*/ 2592887 w 4434213"/>
              <a:gd name="connsiteY1" fmla="*/ 1089763 h 1640909"/>
              <a:gd name="connsiteX2" fmla="*/ 4434213 w 4434213"/>
              <a:gd name="connsiteY2" fmla="*/ 0 h 1640909"/>
              <a:gd name="connsiteX0" fmla="*/ 0 w 4434213"/>
              <a:gd name="connsiteY0" fmla="*/ 1640909 h 1640909"/>
              <a:gd name="connsiteX1" fmla="*/ 2592887 w 4434213"/>
              <a:gd name="connsiteY1" fmla="*/ 1089763 h 1640909"/>
              <a:gd name="connsiteX2" fmla="*/ 4434213 w 4434213"/>
              <a:gd name="connsiteY2" fmla="*/ 0 h 1640909"/>
              <a:gd name="connsiteX0" fmla="*/ 0 w 4471791"/>
              <a:gd name="connsiteY0" fmla="*/ 1803748 h 1803748"/>
              <a:gd name="connsiteX1" fmla="*/ 2592887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555309 w 4471791"/>
              <a:gd name="connsiteY1" fmla="*/ 1252602 h 1803748"/>
              <a:gd name="connsiteX2" fmla="*/ 4471791 w 4471791"/>
              <a:gd name="connsiteY2" fmla="*/ 0 h 1803748"/>
              <a:gd name="connsiteX0" fmla="*/ 0 w 4471791"/>
              <a:gd name="connsiteY0" fmla="*/ 1803748 h 1803748"/>
              <a:gd name="connsiteX1" fmla="*/ 2089796 w 4471791"/>
              <a:gd name="connsiteY1" fmla="*/ 986706 h 1803748"/>
              <a:gd name="connsiteX2" fmla="*/ 4471791 w 4471791"/>
              <a:gd name="connsiteY2" fmla="*/ 0 h 1803748"/>
              <a:gd name="connsiteX0" fmla="*/ 0 w 4471791"/>
              <a:gd name="connsiteY0" fmla="*/ 1803748 h 1803748"/>
              <a:gd name="connsiteX1" fmla="*/ 2089796 w 4471791"/>
              <a:gd name="connsiteY1" fmla="*/ 986706 h 1803748"/>
              <a:gd name="connsiteX2" fmla="*/ 4471791 w 4471791"/>
              <a:gd name="connsiteY2" fmla="*/ 0 h 1803748"/>
              <a:gd name="connsiteX0" fmla="*/ 0 w 4471791"/>
              <a:gd name="connsiteY0" fmla="*/ 1803748 h 1803748"/>
              <a:gd name="connsiteX1" fmla="*/ 2089796 w 4471791"/>
              <a:gd name="connsiteY1" fmla="*/ 986706 h 1803748"/>
              <a:gd name="connsiteX2" fmla="*/ 4471791 w 4471791"/>
              <a:gd name="connsiteY2" fmla="*/ 0 h 1803748"/>
              <a:gd name="connsiteX0" fmla="*/ 0 w 4471791"/>
              <a:gd name="connsiteY0" fmla="*/ 1803748 h 1803748"/>
              <a:gd name="connsiteX1" fmla="*/ 2089796 w 4471791"/>
              <a:gd name="connsiteY1" fmla="*/ 986706 h 1803748"/>
              <a:gd name="connsiteX2" fmla="*/ 4471791 w 4471791"/>
              <a:gd name="connsiteY2" fmla="*/ 0 h 1803748"/>
              <a:gd name="connsiteX0" fmla="*/ 0 w 4471791"/>
              <a:gd name="connsiteY0" fmla="*/ 1803748 h 1803748"/>
              <a:gd name="connsiteX1" fmla="*/ 2089796 w 4471791"/>
              <a:gd name="connsiteY1" fmla="*/ 986706 h 1803748"/>
              <a:gd name="connsiteX2" fmla="*/ 4471791 w 4471791"/>
              <a:gd name="connsiteY2" fmla="*/ 0 h 1803748"/>
              <a:gd name="connsiteX0" fmla="*/ 0 w 4471791"/>
              <a:gd name="connsiteY0" fmla="*/ 1803748 h 1803748"/>
              <a:gd name="connsiteX1" fmla="*/ 1965105 w 4471791"/>
              <a:gd name="connsiteY1" fmla="*/ 1562817 h 1803748"/>
              <a:gd name="connsiteX2" fmla="*/ 4471791 w 4471791"/>
              <a:gd name="connsiteY2" fmla="*/ 0 h 1803748"/>
              <a:gd name="connsiteX0" fmla="*/ 0 w 4471791"/>
              <a:gd name="connsiteY0" fmla="*/ 1803748 h 1803748"/>
              <a:gd name="connsiteX1" fmla="*/ 1965105 w 4471791"/>
              <a:gd name="connsiteY1" fmla="*/ 1562817 h 1803748"/>
              <a:gd name="connsiteX2" fmla="*/ 4471791 w 4471791"/>
              <a:gd name="connsiteY2" fmla="*/ 0 h 1803748"/>
              <a:gd name="connsiteX0" fmla="*/ 0 w 4471791"/>
              <a:gd name="connsiteY0" fmla="*/ 1803748 h 1916193"/>
              <a:gd name="connsiteX1" fmla="*/ 1965105 w 4471791"/>
              <a:gd name="connsiteY1" fmla="*/ 1562817 h 1916193"/>
              <a:gd name="connsiteX2" fmla="*/ 4471791 w 4471791"/>
              <a:gd name="connsiteY2" fmla="*/ 0 h 1916193"/>
              <a:gd name="connsiteX0" fmla="*/ 0 w 4471791"/>
              <a:gd name="connsiteY0" fmla="*/ 1803748 h 1883544"/>
              <a:gd name="connsiteX1" fmla="*/ 1965105 w 4471791"/>
              <a:gd name="connsiteY1" fmla="*/ 1562817 h 1883544"/>
              <a:gd name="connsiteX2" fmla="*/ 4471791 w 4471791"/>
              <a:gd name="connsiteY2" fmla="*/ 0 h 1883544"/>
              <a:gd name="connsiteX0" fmla="*/ 0 w 4471791"/>
              <a:gd name="connsiteY0" fmla="*/ 1803748 h 1883544"/>
              <a:gd name="connsiteX1" fmla="*/ 1965105 w 4471791"/>
              <a:gd name="connsiteY1" fmla="*/ 1562817 h 1883544"/>
              <a:gd name="connsiteX2" fmla="*/ 4471791 w 4471791"/>
              <a:gd name="connsiteY2" fmla="*/ 0 h 1883544"/>
              <a:gd name="connsiteX0" fmla="*/ 0 w 4471791"/>
              <a:gd name="connsiteY0" fmla="*/ 1803748 h 1883544"/>
              <a:gd name="connsiteX1" fmla="*/ 1965105 w 4471791"/>
              <a:gd name="connsiteY1" fmla="*/ 1562817 h 1883544"/>
              <a:gd name="connsiteX2" fmla="*/ 4471791 w 4471791"/>
              <a:gd name="connsiteY2" fmla="*/ 0 h 1883544"/>
              <a:gd name="connsiteX0" fmla="*/ 0 w 4471791"/>
              <a:gd name="connsiteY0" fmla="*/ 1803748 h 1883544"/>
              <a:gd name="connsiteX1" fmla="*/ 1965105 w 4471791"/>
              <a:gd name="connsiteY1" fmla="*/ 1562817 h 1883544"/>
              <a:gd name="connsiteX2" fmla="*/ 4471791 w 4471791"/>
              <a:gd name="connsiteY2" fmla="*/ 0 h 1883544"/>
            </a:gdLst>
            <a:ahLst/>
            <a:cxnLst>
              <a:cxn ang="0">
                <a:pos x="connsiteX0" y="connsiteY0"/>
              </a:cxn>
              <a:cxn ang="0">
                <a:pos x="connsiteX1" y="connsiteY1"/>
              </a:cxn>
              <a:cxn ang="0">
                <a:pos x="connsiteX2" y="connsiteY2"/>
              </a:cxn>
            </a:cxnLst>
            <a:rect l="l" t="t" r="r" b="b"/>
            <a:pathLst>
              <a:path w="4471791" h="1883544">
                <a:moveTo>
                  <a:pt x="0" y="1803748"/>
                </a:moveTo>
                <a:cubicBezTo>
                  <a:pt x="538164" y="1096042"/>
                  <a:pt x="1497656" y="1114656"/>
                  <a:pt x="1965105" y="1562817"/>
                </a:cubicBezTo>
                <a:cubicBezTo>
                  <a:pt x="3538147" y="2814207"/>
                  <a:pt x="4471791" y="0"/>
                  <a:pt x="4471791" y="0"/>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F37696A0-2B24-4DA9-AF2C-59F165608EBC}"/>
              </a:ext>
            </a:extLst>
          </p:cNvPr>
          <p:cNvSpPr/>
          <p:nvPr/>
        </p:nvSpPr>
        <p:spPr>
          <a:xfrm>
            <a:off x="388282" y="5225203"/>
            <a:ext cx="91440" cy="9144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7700FC43-7B45-456A-813E-1F522203DD5B}"/>
              </a:ext>
            </a:extLst>
          </p:cNvPr>
          <p:cNvCxnSpPr>
            <a:cxnSpLocks/>
          </p:cNvCxnSpPr>
          <p:nvPr/>
        </p:nvCxnSpPr>
        <p:spPr>
          <a:xfrm>
            <a:off x="436220" y="6024169"/>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8F4699-38FC-4F00-8C6A-A2721D8D3F82}"/>
              </a:ext>
            </a:extLst>
          </p:cNvPr>
          <p:cNvSpPr txBox="1"/>
          <p:nvPr/>
        </p:nvSpPr>
        <p:spPr>
          <a:xfrm>
            <a:off x="286980" y="6213415"/>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0DD4F2A9-C32E-4A45-8E2E-3BF545537905}"/>
              </a:ext>
            </a:extLst>
          </p:cNvPr>
          <p:cNvCxnSpPr>
            <a:cxnSpLocks/>
          </p:cNvCxnSpPr>
          <p:nvPr/>
        </p:nvCxnSpPr>
        <p:spPr>
          <a:xfrm>
            <a:off x="4137167" y="6017178"/>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3FEB00B-7CEF-44D6-AD93-1055D25EF9E1}"/>
              </a:ext>
            </a:extLst>
          </p:cNvPr>
          <p:cNvSpPr txBox="1"/>
          <p:nvPr/>
        </p:nvSpPr>
        <p:spPr>
          <a:xfrm>
            <a:off x="3980714" y="6206424"/>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b</a:t>
            </a:r>
          </a:p>
        </p:txBody>
      </p:sp>
      <p:sp>
        <p:nvSpPr>
          <p:cNvPr id="14" name="Oval 13">
            <a:extLst>
              <a:ext uri="{FF2B5EF4-FFF2-40B4-BE49-F238E27FC236}">
                <a16:creationId xmlns:a16="http://schemas.microsoft.com/office/drawing/2014/main" id="{E97D87F9-0392-4336-AD49-A27C8FAA5720}"/>
              </a:ext>
            </a:extLst>
          </p:cNvPr>
          <p:cNvSpPr/>
          <p:nvPr/>
        </p:nvSpPr>
        <p:spPr>
          <a:xfrm>
            <a:off x="4091447" y="4186990"/>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B9D21E91-CF82-40CD-94F5-0B842D7B435B}"/>
              </a:ext>
            </a:extLst>
          </p:cNvPr>
          <p:cNvCxnSpPr>
            <a:cxnSpLocks/>
          </p:cNvCxnSpPr>
          <p:nvPr/>
        </p:nvCxnSpPr>
        <p:spPr>
          <a:xfrm flipH="1">
            <a:off x="61644" y="6122119"/>
            <a:ext cx="4393978" cy="502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436B9D4-DC0B-4494-B53E-016E3088BDE7}"/>
              </a:ext>
            </a:extLst>
          </p:cNvPr>
          <p:cNvSpPr txBox="1"/>
          <p:nvPr/>
        </p:nvSpPr>
        <p:spPr>
          <a:xfrm>
            <a:off x="1799583" y="4811359"/>
            <a:ext cx="255198" cy="400110"/>
          </a:xfrm>
          <a:prstGeom prst="rect">
            <a:avLst/>
          </a:prstGeom>
          <a:noFill/>
        </p:spPr>
        <p:txBody>
          <a:bodyPr wrap="none" rtlCol="0">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f</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27" name="Oval 26">
            <a:extLst>
              <a:ext uri="{FF2B5EF4-FFF2-40B4-BE49-F238E27FC236}">
                <a16:creationId xmlns:a16="http://schemas.microsoft.com/office/drawing/2014/main" id="{F37696A0-2B24-4DA9-AF2C-59F165608EBC}"/>
              </a:ext>
            </a:extLst>
          </p:cNvPr>
          <p:cNvSpPr/>
          <p:nvPr/>
        </p:nvSpPr>
        <p:spPr>
          <a:xfrm>
            <a:off x="5090415" y="5220180"/>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7700FC43-7B45-456A-813E-1F522203DD5B}"/>
              </a:ext>
            </a:extLst>
          </p:cNvPr>
          <p:cNvCxnSpPr>
            <a:cxnSpLocks/>
          </p:cNvCxnSpPr>
          <p:nvPr/>
        </p:nvCxnSpPr>
        <p:spPr>
          <a:xfrm>
            <a:off x="5138353" y="6019146"/>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38F4699-38FC-4F00-8C6A-A2721D8D3F82}"/>
              </a:ext>
            </a:extLst>
          </p:cNvPr>
          <p:cNvSpPr txBox="1"/>
          <p:nvPr/>
        </p:nvSpPr>
        <p:spPr>
          <a:xfrm>
            <a:off x="4989113" y="6208392"/>
            <a:ext cx="312906" cy="400110"/>
          </a:xfrm>
          <a:prstGeom prst="rect">
            <a:avLst/>
          </a:prstGeom>
          <a:noFill/>
        </p:spPr>
        <p:txBody>
          <a:bodyPr wrap="none" rtlCol="0">
            <a:spAutoFit/>
          </a:bodyPr>
          <a:lstStyle/>
          <a:p>
            <a:r>
              <a:rPr lang="en-US" sz="2000" i="1" dirty="0">
                <a:solidFill>
                  <a:schemeClr val="bg1"/>
                </a:solidFill>
                <a:latin typeface="Times New Roman" panose="02020603050405020304" pitchFamily="18" charset="0"/>
                <a:cs typeface="Times New Roman" panose="02020603050405020304" pitchFamily="18" charset="0"/>
              </a:rPr>
              <a:t>a</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0DD4F2A9-C32E-4A45-8E2E-3BF545537905}"/>
              </a:ext>
            </a:extLst>
          </p:cNvPr>
          <p:cNvCxnSpPr>
            <a:cxnSpLocks/>
          </p:cNvCxnSpPr>
          <p:nvPr/>
        </p:nvCxnSpPr>
        <p:spPr>
          <a:xfrm>
            <a:off x="8839300" y="6012155"/>
            <a:ext cx="0" cy="20594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13FEB00B-7CEF-44D6-AD93-1055D25EF9E1}"/>
              </a:ext>
            </a:extLst>
          </p:cNvPr>
          <p:cNvSpPr txBox="1"/>
          <p:nvPr/>
        </p:nvSpPr>
        <p:spPr>
          <a:xfrm>
            <a:off x="8682847" y="6201401"/>
            <a:ext cx="312906" cy="400110"/>
          </a:xfrm>
          <a:prstGeom prst="rect">
            <a:avLst/>
          </a:prstGeom>
          <a:noFill/>
        </p:spPr>
        <p:txBody>
          <a:bodyPr wrap="none" rtlCol="0">
            <a:spAutoFit/>
          </a:bodyPr>
          <a:lstStyle/>
          <a:p>
            <a:pPr algn="ctr"/>
            <a:r>
              <a:rPr lang="en-US" sz="2000" i="1" dirty="0">
                <a:solidFill>
                  <a:schemeClr val="bg1"/>
                </a:solidFill>
                <a:latin typeface="Times New Roman" panose="02020603050405020304" pitchFamily="18" charset="0"/>
                <a:cs typeface="Times New Roman" panose="02020603050405020304" pitchFamily="18" charset="0"/>
              </a:rPr>
              <a:t>b</a:t>
            </a:r>
          </a:p>
        </p:txBody>
      </p:sp>
      <p:cxnSp>
        <p:nvCxnSpPr>
          <p:cNvPr id="33" name="Straight Connector 32">
            <a:extLst>
              <a:ext uri="{FF2B5EF4-FFF2-40B4-BE49-F238E27FC236}">
                <a16:creationId xmlns:a16="http://schemas.microsoft.com/office/drawing/2014/main" id="{B9D21E91-CF82-40CD-94F5-0B842D7B435B}"/>
              </a:ext>
            </a:extLst>
          </p:cNvPr>
          <p:cNvCxnSpPr>
            <a:cxnSpLocks/>
          </p:cNvCxnSpPr>
          <p:nvPr/>
        </p:nvCxnSpPr>
        <p:spPr>
          <a:xfrm flipH="1">
            <a:off x="4763777" y="6093080"/>
            <a:ext cx="4318579" cy="2903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D901BAD-59C5-4A0B-B067-DABD0AEE512A}"/>
              </a:ext>
            </a:extLst>
          </p:cNvPr>
          <p:cNvCxnSpPr>
            <a:cxnSpLocks/>
          </p:cNvCxnSpPr>
          <p:nvPr/>
        </p:nvCxnSpPr>
        <p:spPr>
          <a:xfrm flipV="1">
            <a:off x="5025910" y="3866624"/>
            <a:ext cx="3813390" cy="3233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436B9D4-DC0B-4494-B53E-016E3088BDE7}"/>
              </a:ext>
            </a:extLst>
          </p:cNvPr>
          <p:cNvSpPr txBox="1"/>
          <p:nvPr/>
        </p:nvSpPr>
        <p:spPr>
          <a:xfrm>
            <a:off x="6776152" y="3583892"/>
            <a:ext cx="312906" cy="400110"/>
          </a:xfrm>
          <a:prstGeom prst="rect">
            <a:avLst/>
          </a:prstGeom>
          <a:noFill/>
        </p:spPr>
        <p:txBody>
          <a:bodyPr wrap="none" rtlCol="0">
            <a:spAutoFit/>
          </a:bodyPr>
          <a:lstStyle/>
          <a:p>
            <a:r>
              <a:rPr lang="en-US" sz="2000" i="1" dirty="0" smtClean="0">
                <a:solidFill>
                  <a:schemeClr val="bg1"/>
                </a:solidFill>
                <a:latin typeface="Times New Roman" panose="02020603050405020304" pitchFamily="18" charset="0"/>
                <a:cs typeface="Times New Roman" panose="02020603050405020304" pitchFamily="18" charset="0"/>
              </a:rPr>
              <a:t>g</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40" name="Arc 39"/>
          <p:cNvSpPr/>
          <p:nvPr/>
        </p:nvSpPr>
        <p:spPr>
          <a:xfrm flipV="1">
            <a:off x="4006728" y="3869538"/>
            <a:ext cx="2244436" cy="1400998"/>
          </a:xfrm>
          <a:prstGeom prst="arc">
            <a:avLst>
              <a:gd name="adj1" fmla="val 16200000"/>
              <a:gd name="adj2" fmla="val 20866494"/>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1" name="Arc 40"/>
          <p:cNvSpPr/>
          <p:nvPr/>
        </p:nvSpPr>
        <p:spPr>
          <a:xfrm flipH="1" flipV="1">
            <a:off x="5741508" y="2815735"/>
            <a:ext cx="6189063" cy="1400998"/>
          </a:xfrm>
          <a:prstGeom prst="arc">
            <a:avLst>
              <a:gd name="adj1" fmla="val 16200000"/>
              <a:gd name="adj2" fmla="val 21155971"/>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42" name="Oval 41">
            <a:extLst>
              <a:ext uri="{FF2B5EF4-FFF2-40B4-BE49-F238E27FC236}">
                <a16:creationId xmlns:a16="http://schemas.microsoft.com/office/drawing/2014/main" id="{E97D87F9-0392-4336-AD49-A27C8FAA5720}"/>
              </a:ext>
            </a:extLst>
          </p:cNvPr>
          <p:cNvSpPr/>
          <p:nvPr/>
        </p:nvSpPr>
        <p:spPr>
          <a:xfrm>
            <a:off x="6159724" y="4709424"/>
            <a:ext cx="91440" cy="91440"/>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37696A0-2B24-4DA9-AF2C-59F165608EBC}"/>
              </a:ext>
            </a:extLst>
          </p:cNvPr>
          <p:cNvSpPr/>
          <p:nvPr/>
        </p:nvSpPr>
        <p:spPr>
          <a:xfrm>
            <a:off x="4089368" y="5727494"/>
            <a:ext cx="91440" cy="9144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Connector 44"/>
          <p:cNvCxnSpPr/>
          <p:nvPr/>
        </p:nvCxnSpPr>
        <p:spPr>
          <a:xfrm>
            <a:off x="4130933" y="4227687"/>
            <a:ext cx="1" cy="154552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E97D87F9-0392-4336-AD49-A27C8FAA5720}"/>
              </a:ext>
            </a:extLst>
          </p:cNvPr>
          <p:cNvSpPr/>
          <p:nvPr/>
        </p:nvSpPr>
        <p:spPr>
          <a:xfrm>
            <a:off x="6159722" y="3841303"/>
            <a:ext cx="91440" cy="91440"/>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F37696A0-2B24-4DA9-AF2C-59F165608EBC}"/>
              </a:ext>
            </a:extLst>
          </p:cNvPr>
          <p:cNvSpPr/>
          <p:nvPr/>
        </p:nvSpPr>
        <p:spPr>
          <a:xfrm>
            <a:off x="8794991" y="5198009"/>
            <a:ext cx="91440" cy="9144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97D87F9-0392-4336-AD49-A27C8FAA5720}"/>
              </a:ext>
            </a:extLst>
          </p:cNvPr>
          <p:cNvSpPr/>
          <p:nvPr/>
        </p:nvSpPr>
        <p:spPr>
          <a:xfrm>
            <a:off x="8794991" y="4687253"/>
            <a:ext cx="91440" cy="9144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3" name="Straight Connector 52"/>
          <p:cNvCxnSpPr>
            <a:stCxn id="50" idx="4"/>
          </p:cNvCxnSpPr>
          <p:nvPr/>
        </p:nvCxnSpPr>
        <p:spPr>
          <a:xfrm flipH="1">
            <a:off x="8836039" y="4778693"/>
            <a:ext cx="4672" cy="457149"/>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97D87F9-0392-4336-AD49-A27C8FAA5720}"/>
              </a:ext>
            </a:extLst>
          </p:cNvPr>
          <p:cNvSpPr/>
          <p:nvPr/>
        </p:nvSpPr>
        <p:spPr>
          <a:xfrm>
            <a:off x="8793580" y="4165341"/>
            <a:ext cx="91440" cy="9144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97D87F9-0392-4336-AD49-A27C8FAA5720}"/>
              </a:ext>
            </a:extLst>
          </p:cNvPr>
          <p:cNvSpPr/>
          <p:nvPr/>
        </p:nvSpPr>
        <p:spPr>
          <a:xfrm>
            <a:off x="8794991" y="3819132"/>
            <a:ext cx="91440" cy="9144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Straight Connector 55"/>
          <p:cNvCxnSpPr>
            <a:endCxn id="32" idx="4"/>
          </p:cNvCxnSpPr>
          <p:nvPr/>
        </p:nvCxnSpPr>
        <p:spPr>
          <a:xfrm flipH="1">
            <a:off x="8839300" y="3833813"/>
            <a:ext cx="4182" cy="42296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F436B9D4-DC0B-4494-B53E-016E3088BDE7}"/>
              </a:ext>
            </a:extLst>
          </p:cNvPr>
          <p:cNvSpPr txBox="1"/>
          <p:nvPr/>
        </p:nvSpPr>
        <p:spPr>
          <a:xfrm>
            <a:off x="8292718" y="2963491"/>
            <a:ext cx="857927" cy="707886"/>
          </a:xfrm>
          <a:prstGeom prst="rect">
            <a:avLst/>
          </a:prstGeom>
          <a:noFill/>
        </p:spPr>
        <p:txBody>
          <a:bodyPr wrap="none" rtlCol="0">
            <a:spAutoFit/>
          </a:bodyPr>
          <a:lstStyle/>
          <a:p>
            <a:r>
              <a:rPr lang="en-US" sz="2000"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Image</a:t>
            </a:r>
          </a:p>
          <a:p>
            <a:pPr algn="ctr"/>
            <a:r>
              <a:rPr lang="en-US" sz="2000"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of </a:t>
            </a:r>
            <a:r>
              <a:rPr lang="en-US" sz="2000" i="1" dirty="0" smtClean="0">
                <a:solidFill>
                  <a:schemeClr val="bg1"/>
                </a:solidFill>
                <a:latin typeface="Times New Roman" panose="02020603050405020304" pitchFamily="18" charset="0"/>
                <a:cs typeface="Times New Roman" panose="02020603050405020304" pitchFamily="18" charset="0"/>
              </a:rPr>
              <a:t>g</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
        <p:nvSpPr>
          <p:cNvPr id="59" name="TextBox 58">
            <a:extLst>
              <a:ext uri="{FF2B5EF4-FFF2-40B4-BE49-F238E27FC236}">
                <a16:creationId xmlns:a16="http://schemas.microsoft.com/office/drawing/2014/main" id="{F436B9D4-DC0B-4494-B53E-016E3088BDE7}"/>
              </a:ext>
            </a:extLst>
          </p:cNvPr>
          <p:cNvSpPr txBox="1"/>
          <p:nvPr/>
        </p:nvSpPr>
        <p:spPr>
          <a:xfrm>
            <a:off x="4110053" y="4477700"/>
            <a:ext cx="857927" cy="707886"/>
          </a:xfrm>
          <a:prstGeom prst="rect">
            <a:avLst/>
          </a:prstGeom>
          <a:noFill/>
        </p:spPr>
        <p:txBody>
          <a:bodyPr wrap="none" rtlCol="0">
            <a:spAutoFit/>
          </a:bodyPr>
          <a:lstStyle/>
          <a:p>
            <a:r>
              <a:rPr lang="en-US" sz="2000"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Image</a:t>
            </a:r>
          </a:p>
          <a:p>
            <a:pPr algn="ctr"/>
            <a:r>
              <a:rPr lang="en-US" sz="2000" dirty="0" smtClean="0">
                <a:solidFill>
                  <a:schemeClr val="bg1"/>
                </a:solidFill>
                <a:latin typeface="Cambria" panose="02040503050406030204" pitchFamily="18" charset="0"/>
                <a:ea typeface="Cambria" panose="02040503050406030204" pitchFamily="18" charset="0"/>
                <a:cs typeface="Times New Roman" panose="02020603050405020304" pitchFamily="18" charset="0"/>
              </a:rPr>
              <a:t>of </a:t>
            </a:r>
            <a:r>
              <a:rPr lang="en-US" sz="2000" i="1" dirty="0" smtClean="0">
                <a:solidFill>
                  <a:schemeClr val="bg1"/>
                </a:solidFill>
                <a:latin typeface="Times New Roman" panose="02020603050405020304" pitchFamily="18" charset="0"/>
                <a:cs typeface="Times New Roman" panose="02020603050405020304" pitchFamily="18" charset="0"/>
              </a:rPr>
              <a:t>f</a:t>
            </a:r>
            <a:endParaRPr lang="en-US" sz="2000" i="1" baseline="-25000"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114833557"/>
      </p:ext>
    </p:extLst>
  </p:cSld>
  <p:clrMapOvr>
    <a:masterClrMapping/>
  </p:clrMapOvr>
  <mc:AlternateContent xmlns:mc="http://schemas.openxmlformats.org/markup-compatibility/2006" xmlns:p14="http://schemas.microsoft.com/office/powerpoint/2010/main">
    <mc:Choice Requires="p14">
      <p:transition spd="slow" p14:dur="2000" advTm="215289"/>
    </mc:Choice>
    <mc:Fallback xmlns="">
      <p:transition spd="slow" advTm="21528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p:bldP spid="13" grpId="0"/>
      <p:bldP spid="14" grpId="0" animBg="1"/>
      <p:bldP spid="23" grpId="0"/>
      <p:bldP spid="27" grpId="0" animBg="1"/>
      <p:bldP spid="29" grpId="0"/>
      <p:bldP spid="31" grpId="0"/>
      <p:bldP spid="35" grpId="0"/>
      <p:bldP spid="42" grpId="0" animBg="1"/>
      <p:bldP spid="43" grpId="0" animBg="1"/>
      <p:bldP spid="48" grpId="0" animBg="1"/>
      <p:bldP spid="49" grpId="0" animBg="1"/>
      <p:bldP spid="50" grpId="0" animBg="1"/>
      <p:bldP spid="32" grpId="0" animBg="1"/>
      <p:bldP spid="51" grpId="0" animBg="1"/>
      <p:bldP spid="58" grpId="0"/>
      <p:bldP spid="5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noAutofit/>
          </a:bodyPr>
          <a:lstStyle/>
          <a:p>
            <a:pPr marL="0" indent="0">
              <a:buNone/>
            </a:pPr>
            <a:r>
              <a:rPr lang="en-US" sz="1900" dirty="0"/>
              <a:t>Theorem</a:t>
            </a:r>
          </a:p>
          <a:p>
            <a:pPr marL="0" indent="0">
              <a:buNone/>
            </a:pPr>
            <a:r>
              <a:rPr lang="en-US" sz="1900" dirty="0"/>
              <a:t>	Given a continuous function</a:t>
            </a:r>
            <a:r>
              <a:rPr lang="en-US" sz="1900" dirty="0">
                <a:latin typeface="Times New Roman" panose="02020603050405020304" pitchFamily="18" charset="0"/>
              </a:rPr>
              <a:t> </a:t>
            </a:r>
            <a:r>
              <a:rPr lang="en-US" sz="1900" i="1" dirty="0">
                <a:latin typeface="Times New Roman" panose="02020603050405020304" pitchFamily="18" charset="0"/>
              </a:rPr>
              <a:t>f</a:t>
            </a:r>
            <a:r>
              <a:rPr lang="en-US" sz="1900" dirty="0"/>
              <a:t> defined on an interval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a:latin typeface="Times New Roman" panose="02020603050405020304" pitchFamily="18" charset="0"/>
              </a:rPr>
              <a:t>]</a:t>
            </a:r>
            <a:endParaRPr lang="en-US" sz="1900" dirty="0"/>
          </a:p>
          <a:p>
            <a:pPr marL="0" indent="0">
              <a:buNone/>
            </a:pPr>
            <a:r>
              <a:rPr lang="en-US" sz="1900" dirty="0"/>
              <a:t>	the image of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a:latin typeface="Times New Roman" panose="02020603050405020304" pitchFamily="18" charset="0"/>
              </a:rPr>
              <a:t>]</a:t>
            </a:r>
            <a:r>
              <a:rPr lang="en-US" sz="1900" dirty="0"/>
              <a:t> under </a:t>
            </a:r>
            <a:r>
              <a:rPr lang="en-US" sz="1900" i="1" dirty="0">
                <a:latin typeface="Times New Roman" panose="02020603050405020304" pitchFamily="18" charset="0"/>
              </a:rPr>
              <a:t>f</a:t>
            </a:r>
            <a:r>
              <a:rPr lang="en-US" sz="1900" i="1" dirty="0"/>
              <a:t> </a:t>
            </a:r>
            <a:r>
              <a:rPr lang="en-US" sz="1900" dirty="0"/>
              <a:t>is also an interval.</a:t>
            </a:r>
          </a:p>
          <a:p>
            <a:pPr marL="0" indent="0">
              <a:buNone/>
            </a:pPr>
            <a:r>
              <a:rPr lang="en-US" sz="1900" dirty="0"/>
              <a:t>Proof:</a:t>
            </a:r>
          </a:p>
          <a:p>
            <a:pPr marL="0" indent="0">
              <a:buNone/>
            </a:pPr>
            <a:r>
              <a:rPr lang="en-US" sz="1900" dirty="0"/>
              <a:t>	Suppose that the image of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a:latin typeface="Times New Roman" panose="02020603050405020304" pitchFamily="18" charset="0"/>
              </a:rPr>
              <a:t>]</a:t>
            </a:r>
            <a:r>
              <a:rPr lang="en-US" sz="1900" dirty="0"/>
              <a:t> is not an interval.</a:t>
            </a:r>
          </a:p>
          <a:p>
            <a:pPr marL="0" indent="0">
              <a:buNone/>
            </a:pPr>
            <a:r>
              <a:rPr lang="en-US" sz="1900" dirty="0"/>
              <a:t>	Therefore, the image must be split by at least one value </a:t>
            </a:r>
            <a:r>
              <a:rPr lang="en-US" sz="1900" i="1" dirty="0">
                <a:latin typeface="Times New Roman" panose="02020603050405020304" pitchFamily="18" charset="0"/>
              </a:rPr>
              <a:t>y</a:t>
            </a:r>
            <a:endParaRPr lang="en-US" sz="1900" dirty="0">
              <a:latin typeface="Times New Roman" panose="02020603050405020304" pitchFamily="18" charset="0"/>
            </a:endParaRPr>
          </a:p>
          <a:p>
            <a:pPr marL="0" indent="0">
              <a:buNone/>
            </a:pPr>
            <a:r>
              <a:rPr lang="en-US" sz="1900" dirty="0">
                <a:latin typeface="Times New Roman" panose="02020603050405020304" pitchFamily="18" charset="0"/>
              </a:rPr>
              <a:t>	</a:t>
            </a:r>
            <a:r>
              <a:rPr lang="en-US" sz="1900" dirty="0"/>
              <a:t>such that there exists one </a:t>
            </a:r>
            <a:r>
              <a:rPr lang="en-US" sz="1900" i="1" dirty="0" err="1">
                <a:latin typeface="Times New Roman" panose="02020603050405020304" pitchFamily="18" charset="0"/>
              </a:rPr>
              <a:t>y</a:t>
            </a:r>
            <a:r>
              <a:rPr lang="en-US" sz="1900" baseline="-25000" dirty="0" err="1">
                <a:latin typeface="Times New Roman" panose="02020603050405020304" pitchFamily="18" charset="0"/>
              </a:rPr>
              <a:t>L</a:t>
            </a:r>
            <a:r>
              <a:rPr lang="en-US" sz="1900" dirty="0">
                <a:latin typeface="Times New Roman" panose="02020603050405020304" pitchFamily="18" charset="0"/>
              </a:rPr>
              <a:t> &lt; </a:t>
            </a:r>
            <a:r>
              <a:rPr lang="en-US" sz="1900" i="1" dirty="0">
                <a:latin typeface="Times New Roman" panose="02020603050405020304" pitchFamily="18" charset="0"/>
              </a:rPr>
              <a:t>y</a:t>
            </a:r>
            <a:r>
              <a:rPr lang="en-US" sz="1900" dirty="0"/>
              <a:t> and one </a:t>
            </a:r>
            <a:r>
              <a:rPr lang="en-US" sz="1900" i="1" dirty="0">
                <a:latin typeface="Times New Roman" panose="02020603050405020304" pitchFamily="18" charset="0"/>
              </a:rPr>
              <a:t>y</a:t>
            </a:r>
            <a:r>
              <a:rPr lang="en-US" sz="1900" dirty="0">
                <a:latin typeface="Times New Roman" panose="02020603050405020304" pitchFamily="18" charset="0"/>
              </a:rPr>
              <a:t> &lt;</a:t>
            </a:r>
            <a:r>
              <a:rPr lang="en-US" sz="1900" i="1" dirty="0">
                <a:latin typeface="Times New Roman" panose="02020603050405020304" pitchFamily="18" charset="0"/>
              </a:rPr>
              <a:t> </a:t>
            </a:r>
            <a:r>
              <a:rPr lang="en-US" sz="1900" i="1" dirty="0" err="1">
                <a:latin typeface="Times New Roman" panose="02020603050405020304" pitchFamily="18" charset="0"/>
              </a:rPr>
              <a:t>y</a:t>
            </a:r>
            <a:r>
              <a:rPr lang="en-US" sz="1900" baseline="-25000" dirty="0" err="1">
                <a:latin typeface="Times New Roman" panose="02020603050405020304" pitchFamily="18" charset="0"/>
              </a:rPr>
              <a:t>U</a:t>
            </a:r>
            <a:r>
              <a:rPr lang="en-US" sz="1900" dirty="0"/>
              <a:t> in the image.</a:t>
            </a:r>
          </a:p>
          <a:p>
            <a:pPr marL="0" indent="0">
              <a:buNone/>
            </a:pPr>
            <a:r>
              <a:rPr lang="en-US" sz="1900" dirty="0"/>
              <a:t>	Thus, there exist points </a:t>
            </a:r>
            <a:r>
              <a:rPr lang="en-US" sz="1900" i="1" dirty="0" err="1">
                <a:latin typeface="Times New Roman" panose="02020603050405020304" pitchFamily="18" charset="0"/>
              </a:rPr>
              <a:t>x</a:t>
            </a:r>
            <a:r>
              <a:rPr lang="en-US" sz="1900" baseline="-25000" dirty="0" err="1">
                <a:latin typeface="Times New Roman" panose="02020603050405020304" pitchFamily="18" charset="0"/>
              </a:rPr>
              <a:t>L</a:t>
            </a:r>
            <a:r>
              <a:rPr lang="en-US" sz="1900" dirty="0"/>
              <a:t> and </a:t>
            </a:r>
            <a:r>
              <a:rPr lang="en-US" sz="1900" i="1" dirty="0" err="1">
                <a:latin typeface="Times New Roman" panose="02020603050405020304" pitchFamily="18" charset="0"/>
              </a:rPr>
              <a:t>x</a:t>
            </a:r>
            <a:r>
              <a:rPr lang="en-US" sz="1900" baseline="-25000" dirty="0" err="1">
                <a:latin typeface="Times New Roman" panose="02020603050405020304" pitchFamily="18" charset="0"/>
              </a:rPr>
              <a:t>U</a:t>
            </a:r>
            <a:r>
              <a:rPr lang="en-US" sz="1900" dirty="0"/>
              <a:t> in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a:latin typeface="Times New Roman" panose="02020603050405020304" pitchFamily="18" charset="0"/>
              </a:rPr>
              <a:t>]</a:t>
            </a:r>
            <a:r>
              <a:rPr lang="en-US" sz="1900" dirty="0"/>
              <a:t> such that</a:t>
            </a:r>
          </a:p>
          <a:p>
            <a:pPr marL="0" indent="0" algn="ctr">
              <a:buNone/>
            </a:pPr>
            <a:r>
              <a:rPr lang="en-US" sz="1900" i="1" dirty="0">
                <a:latin typeface="Times New Roman" panose="02020603050405020304" pitchFamily="18" charset="0"/>
              </a:rPr>
              <a:t>f </a:t>
            </a:r>
            <a:r>
              <a:rPr lang="en-US" sz="1900" dirty="0">
                <a:latin typeface="Times New Roman" panose="02020603050405020304" pitchFamily="18" charset="0"/>
              </a:rPr>
              <a:t>(</a:t>
            </a:r>
            <a:r>
              <a:rPr lang="en-US" sz="1900" i="1" dirty="0" err="1">
                <a:latin typeface="Times New Roman" panose="02020603050405020304" pitchFamily="18" charset="0"/>
              </a:rPr>
              <a:t>x</a:t>
            </a:r>
            <a:r>
              <a:rPr lang="en-US" sz="1900" baseline="-25000" dirty="0" err="1">
                <a:latin typeface="Times New Roman" panose="02020603050405020304" pitchFamily="18" charset="0"/>
              </a:rPr>
              <a:t>L</a:t>
            </a:r>
            <a:r>
              <a:rPr lang="en-US" sz="1900" dirty="0">
                <a:latin typeface="Times New Roman" panose="02020603050405020304" pitchFamily="18" charset="0"/>
              </a:rPr>
              <a:t>) = </a:t>
            </a:r>
            <a:r>
              <a:rPr lang="en-US" sz="1900" i="1" dirty="0" err="1">
                <a:latin typeface="Times New Roman" panose="02020603050405020304" pitchFamily="18" charset="0"/>
              </a:rPr>
              <a:t>y</a:t>
            </a:r>
            <a:r>
              <a:rPr lang="en-US" sz="1900" baseline="-25000" dirty="0" err="1">
                <a:latin typeface="Times New Roman" panose="02020603050405020304" pitchFamily="18" charset="0"/>
              </a:rPr>
              <a:t>L</a:t>
            </a:r>
            <a:r>
              <a:rPr lang="en-US" sz="1900" dirty="0"/>
              <a:t> and </a:t>
            </a:r>
            <a:r>
              <a:rPr lang="en-US" sz="1900" i="1" dirty="0">
                <a:latin typeface="Times New Roman" panose="02020603050405020304" pitchFamily="18" charset="0"/>
              </a:rPr>
              <a:t>f </a:t>
            </a:r>
            <a:r>
              <a:rPr lang="en-US" sz="1900" dirty="0">
                <a:latin typeface="Times New Roman" panose="02020603050405020304" pitchFamily="18" charset="0"/>
              </a:rPr>
              <a:t>(</a:t>
            </a:r>
            <a:r>
              <a:rPr lang="en-US" sz="1900" i="1" dirty="0" err="1">
                <a:latin typeface="Times New Roman" panose="02020603050405020304" pitchFamily="18" charset="0"/>
              </a:rPr>
              <a:t>x</a:t>
            </a:r>
            <a:r>
              <a:rPr lang="en-US" sz="1900" baseline="-25000" dirty="0" err="1">
                <a:latin typeface="Times New Roman" panose="02020603050405020304" pitchFamily="18" charset="0"/>
              </a:rPr>
              <a:t>U</a:t>
            </a:r>
            <a:r>
              <a:rPr lang="en-US" sz="1900" dirty="0">
                <a:latin typeface="Times New Roman" panose="02020603050405020304" pitchFamily="18" charset="0"/>
              </a:rPr>
              <a:t>) = </a:t>
            </a:r>
            <a:r>
              <a:rPr lang="en-US" sz="1900" i="1" dirty="0" err="1">
                <a:latin typeface="Times New Roman" panose="02020603050405020304" pitchFamily="18" charset="0"/>
              </a:rPr>
              <a:t>y</a:t>
            </a:r>
            <a:r>
              <a:rPr lang="en-US" sz="1900" baseline="-25000" dirty="0" err="1">
                <a:latin typeface="Times New Roman" panose="02020603050405020304" pitchFamily="18" charset="0"/>
              </a:rPr>
              <a:t>U</a:t>
            </a:r>
            <a:endParaRPr lang="en-US" sz="1900" dirty="0">
              <a:latin typeface="Times New Roman" panose="02020603050405020304" pitchFamily="18" charset="0"/>
            </a:endParaRPr>
          </a:p>
          <a:p>
            <a:pPr marL="0" indent="0">
              <a:buNone/>
            </a:pPr>
            <a:r>
              <a:rPr lang="en-US" sz="1900" dirty="0"/>
              <a:t>	But either </a:t>
            </a:r>
            <a:r>
              <a:rPr lang="en-US" sz="1900" dirty="0">
                <a:latin typeface="Times New Roman" panose="02020603050405020304" pitchFamily="18" charset="0"/>
              </a:rPr>
              <a:t>[</a:t>
            </a:r>
            <a:r>
              <a:rPr lang="en-US" sz="1900" i="1" dirty="0" err="1">
                <a:latin typeface="Times New Roman" panose="02020603050405020304" pitchFamily="18" charset="0"/>
              </a:rPr>
              <a:t>x</a:t>
            </a:r>
            <a:r>
              <a:rPr lang="en-US" sz="1900" baseline="-25000" dirty="0" err="1">
                <a:latin typeface="Times New Roman" panose="02020603050405020304" pitchFamily="18" charset="0"/>
              </a:rPr>
              <a:t>L</a:t>
            </a:r>
            <a:r>
              <a:rPr lang="en-US" sz="1900" dirty="0">
                <a:latin typeface="Times New Roman" panose="02020603050405020304" pitchFamily="18" charset="0"/>
              </a:rPr>
              <a:t>, </a:t>
            </a:r>
            <a:r>
              <a:rPr lang="en-US" sz="1900" i="1" dirty="0" err="1">
                <a:latin typeface="Times New Roman" panose="02020603050405020304" pitchFamily="18" charset="0"/>
              </a:rPr>
              <a:t>x</a:t>
            </a:r>
            <a:r>
              <a:rPr lang="en-US" sz="1900" baseline="-25000" dirty="0" err="1">
                <a:latin typeface="Times New Roman" panose="02020603050405020304" pitchFamily="18" charset="0"/>
              </a:rPr>
              <a:t>U</a:t>
            </a:r>
            <a:r>
              <a:rPr lang="en-US" sz="1900" dirty="0">
                <a:latin typeface="Times New Roman" panose="02020603050405020304" pitchFamily="18" charset="0"/>
              </a:rPr>
              <a:t>]</a:t>
            </a:r>
            <a:r>
              <a:rPr lang="en-US" sz="1900" dirty="0"/>
              <a:t> or </a:t>
            </a:r>
            <a:r>
              <a:rPr lang="en-US" sz="1900" dirty="0">
                <a:latin typeface="Times New Roman" panose="02020603050405020304" pitchFamily="18" charset="0"/>
              </a:rPr>
              <a:t>[</a:t>
            </a:r>
            <a:r>
              <a:rPr lang="en-US" sz="1900" i="1" dirty="0" err="1">
                <a:latin typeface="Times New Roman" panose="02020603050405020304" pitchFamily="18" charset="0"/>
              </a:rPr>
              <a:t>x</a:t>
            </a:r>
            <a:r>
              <a:rPr lang="en-US" sz="1900" baseline="-25000" dirty="0" err="1">
                <a:latin typeface="Times New Roman" panose="02020603050405020304" pitchFamily="18" charset="0"/>
              </a:rPr>
              <a:t>U</a:t>
            </a:r>
            <a:r>
              <a:rPr lang="en-US" sz="1900" dirty="0">
                <a:latin typeface="Times New Roman" panose="02020603050405020304" pitchFamily="18" charset="0"/>
              </a:rPr>
              <a:t>, </a:t>
            </a:r>
            <a:r>
              <a:rPr lang="en-US" sz="1900" i="1" dirty="0" err="1">
                <a:latin typeface="Times New Roman" panose="02020603050405020304" pitchFamily="18" charset="0"/>
              </a:rPr>
              <a:t>x</a:t>
            </a:r>
            <a:r>
              <a:rPr lang="en-US" sz="1900" baseline="-25000" dirty="0" err="1">
                <a:latin typeface="Times New Roman" panose="02020603050405020304" pitchFamily="18" charset="0"/>
              </a:rPr>
              <a:t>L</a:t>
            </a:r>
            <a:r>
              <a:rPr lang="en-US" sz="1900" dirty="0">
                <a:latin typeface="Times New Roman" panose="02020603050405020304" pitchFamily="18" charset="0"/>
              </a:rPr>
              <a:t>]</a:t>
            </a:r>
            <a:r>
              <a:rPr lang="en-US" sz="1900" dirty="0"/>
              <a:t> is a sub-interval of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a:latin typeface="Times New Roman" panose="02020603050405020304" pitchFamily="18" charset="0"/>
              </a:rPr>
              <a:t>]</a:t>
            </a:r>
            <a:r>
              <a:rPr lang="en-US" sz="1900" dirty="0"/>
              <a:t>, and by the</a:t>
            </a:r>
            <a:br>
              <a:rPr lang="en-US" sz="1900" dirty="0"/>
            </a:br>
            <a:r>
              <a:rPr lang="en-US" sz="1900" dirty="0"/>
              <a:t>	intermediate-value theorem, there exists an </a:t>
            </a:r>
            <a:r>
              <a:rPr lang="en-US" sz="1900" i="1" dirty="0">
                <a:latin typeface="Times New Roman" panose="02020603050405020304" pitchFamily="18" charset="0"/>
              </a:rPr>
              <a:t>x</a:t>
            </a:r>
            <a:r>
              <a:rPr lang="en-US" sz="1900" dirty="0"/>
              <a:t> between these two</a:t>
            </a:r>
            <a:br>
              <a:rPr lang="en-US" sz="1900" dirty="0"/>
            </a:br>
            <a:r>
              <a:rPr lang="en-US" sz="1900" dirty="0"/>
              <a:t>	such that </a:t>
            </a:r>
            <a:r>
              <a:rPr lang="en-US" sz="1900" i="1" dirty="0">
                <a:latin typeface="Times New Roman" panose="02020603050405020304" pitchFamily="18" charset="0"/>
              </a:rPr>
              <a:t>f </a:t>
            </a:r>
            <a:r>
              <a:rPr lang="en-US" sz="1900" dirty="0">
                <a:latin typeface="Times New Roman" panose="02020603050405020304" pitchFamily="18" charset="0"/>
              </a:rPr>
              <a:t>(</a:t>
            </a:r>
            <a:r>
              <a:rPr lang="en-US" sz="1900" i="1" dirty="0">
                <a:latin typeface="Times New Roman" panose="02020603050405020304" pitchFamily="18" charset="0"/>
              </a:rPr>
              <a:t>x</a:t>
            </a:r>
            <a:r>
              <a:rPr lang="en-US" sz="1900" dirty="0">
                <a:latin typeface="Times New Roman" panose="02020603050405020304" pitchFamily="18" charset="0"/>
              </a:rPr>
              <a:t>) = </a:t>
            </a:r>
            <a:r>
              <a:rPr lang="en-US" sz="1900" i="1" dirty="0">
                <a:latin typeface="Times New Roman" panose="02020603050405020304" pitchFamily="18" charset="0"/>
              </a:rPr>
              <a:t>y</a:t>
            </a:r>
            <a:r>
              <a:rPr lang="en-US" sz="1900" dirty="0"/>
              <a:t>.</a:t>
            </a:r>
          </a:p>
          <a:p>
            <a:pPr marL="0" indent="0">
              <a:buNone/>
            </a:pPr>
            <a:r>
              <a:rPr lang="en-US" sz="1900" dirty="0"/>
              <a:t>	But this </a:t>
            </a:r>
            <a:r>
              <a:rPr lang="en-US" sz="1900" i="1" dirty="0">
                <a:latin typeface="Times New Roman" panose="02020603050405020304" pitchFamily="18" charset="0"/>
              </a:rPr>
              <a:t>x</a:t>
            </a:r>
            <a:r>
              <a:rPr lang="en-US" sz="1900" dirty="0"/>
              <a:t> must also be in the interval </a:t>
            </a:r>
            <a:r>
              <a:rPr lang="en-US" sz="1900" dirty="0">
                <a:latin typeface="Times New Roman" panose="02020603050405020304" pitchFamily="18" charset="0"/>
              </a:rPr>
              <a:t>[</a:t>
            </a:r>
            <a:r>
              <a:rPr lang="en-US" sz="1900" i="1" dirty="0">
                <a:latin typeface="Times New Roman" panose="02020603050405020304" pitchFamily="18" charset="0"/>
              </a:rPr>
              <a:t>a</a:t>
            </a:r>
            <a:r>
              <a:rPr lang="en-US" sz="1900" dirty="0">
                <a:latin typeface="Times New Roman" panose="02020603050405020304" pitchFamily="18" charset="0"/>
              </a:rPr>
              <a:t>, </a:t>
            </a:r>
            <a:r>
              <a:rPr lang="en-US" sz="1900" i="1" dirty="0">
                <a:latin typeface="Times New Roman" panose="02020603050405020304" pitchFamily="18" charset="0"/>
              </a:rPr>
              <a:t>b</a:t>
            </a:r>
            <a:r>
              <a:rPr lang="en-US" sz="1900" dirty="0">
                <a:latin typeface="Times New Roman" panose="02020603050405020304" pitchFamily="18" charset="0"/>
              </a:rPr>
              <a:t>]</a:t>
            </a:r>
            <a:r>
              <a:rPr lang="en-US" sz="1900" dirty="0"/>
              <a:t>, and so </a:t>
            </a:r>
            <a:r>
              <a:rPr lang="en-US" sz="1900" i="1" dirty="0">
                <a:latin typeface="Times New Roman" panose="02020603050405020304" pitchFamily="18" charset="0"/>
              </a:rPr>
              <a:t>y</a:t>
            </a:r>
            <a:r>
              <a:rPr lang="en-US" sz="1900" dirty="0"/>
              <a:t> is in the image.</a:t>
            </a:r>
          </a:p>
          <a:p>
            <a:pPr marL="0" indent="0">
              <a:buNone/>
            </a:pPr>
            <a:r>
              <a:rPr lang="en-US" sz="1900" dirty="0"/>
              <a:t>	This is a contradiction.</a:t>
            </a:r>
          </a:p>
          <a:p>
            <a:pPr marL="0" indent="0">
              <a:buNone/>
            </a:pPr>
            <a:r>
              <a:rPr lang="en-US" sz="1900" dirty="0"/>
              <a:t>	Therefore the continuous image of an interval is an interval.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pic>
        <p:nvPicPr>
          <p:cNvPr id="11" name="Audio 10">
            <a:hlinkClick r:id="" action="ppaction://media"/>
            <a:extLst>
              <a:ext uri="{FF2B5EF4-FFF2-40B4-BE49-F238E27FC236}">
                <a16:creationId xmlns:a16="http://schemas.microsoft.com/office/drawing/2014/main" id="{E84DD613-6B08-4628-A3A7-5A4F4DB1267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96038935"/>
      </p:ext>
    </p:extLst>
  </p:cSld>
  <p:clrMapOvr>
    <a:masterClrMapping/>
  </p:clrMapOvr>
  <mc:AlternateContent xmlns:mc="http://schemas.openxmlformats.org/markup-compatibility/2006" xmlns:p14="http://schemas.microsoft.com/office/powerpoint/2010/main">
    <mc:Choice Requires="p14">
      <p:transition spd="slow" p14:dur="2000" advTm="215289"/>
    </mc:Choice>
    <mc:Fallback xmlns="">
      <p:transition spd="slow" advTm="215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pPr marL="0" indent="0">
              <a:buNone/>
            </a:pPr>
            <a:r>
              <a:rPr lang="en-US" dirty="0"/>
              <a:t>Theorem</a:t>
            </a:r>
          </a:p>
          <a:p>
            <a:pPr marL="0" indent="0">
              <a:buNone/>
            </a:pPr>
            <a:r>
              <a:rPr lang="en-US" dirty="0"/>
              <a:t>	Suppose </a:t>
            </a:r>
            <a:r>
              <a:rPr lang="en-US" i="1" dirty="0">
                <a:latin typeface="Times New Roman" panose="02020603050405020304" pitchFamily="18" charset="0"/>
              </a:rPr>
              <a:t>f</a:t>
            </a:r>
            <a:r>
              <a:rPr lang="en-US" dirty="0"/>
              <a:t> is a continuous function on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sz="2400" dirty="0">
                <a:latin typeface="Times New Roman" panose="02020603050405020304" pitchFamily="18" charset="0"/>
              </a:rPr>
              <a:t>]</a:t>
            </a:r>
            <a:r>
              <a:rPr lang="en-US" sz="2400" dirty="0"/>
              <a:t> and we have</a:t>
            </a:r>
            <a:br>
              <a:rPr lang="en-US" sz="2400" dirty="0"/>
            </a:br>
            <a:r>
              <a:rPr lang="en-US" sz="2400" dirty="0"/>
              <a:t>	</a:t>
            </a:r>
            <a:r>
              <a:rPr lang="en-US" dirty="0"/>
              <a:t>two </a:t>
            </a:r>
            <a:r>
              <a:rPr lang="en-US" i="1" dirty="0" smtClean="0">
                <a:latin typeface="Times New Roman" panose="02020603050405020304" pitchFamily="18" charset="0"/>
              </a:rPr>
              <a:t>x</a:t>
            </a:r>
            <a:r>
              <a:rPr lang="en-US" dirty="0" smtClean="0"/>
              <a:t>-values,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t> and </a:t>
            </a:r>
            <a:r>
              <a:rPr lang="en-US" i="1" dirty="0" smtClean="0">
                <a:latin typeface="Times New Roman" panose="02020603050405020304" pitchFamily="18" charset="0"/>
              </a:rPr>
              <a:t>x</a:t>
            </a:r>
            <a:r>
              <a:rPr lang="en-US" baseline="-25000" dirty="0" smtClean="0">
                <a:latin typeface="Times New Roman" panose="02020603050405020304" pitchFamily="18" charset="0"/>
              </a:rPr>
              <a:t>2</a:t>
            </a:r>
            <a:r>
              <a:rPr lang="en-US" dirty="0" smtClean="0"/>
              <a:t>, also </a:t>
            </a:r>
            <a:r>
              <a:rPr lang="en-US" dirty="0"/>
              <a:t>on the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a:t>
            </a:r>
          </a:p>
          <a:p>
            <a:pPr marL="0" indent="0">
              <a:buNone/>
            </a:pPr>
            <a:r>
              <a:rPr lang="en-US" dirty="0"/>
              <a:t>	Then there exists an </a:t>
            </a:r>
            <a:r>
              <a:rPr lang="en-US" i="1" dirty="0">
                <a:latin typeface="Times New Roman" panose="02020603050405020304" pitchFamily="18" charset="0"/>
              </a:rPr>
              <a:t>x</a:t>
            </a:r>
            <a:r>
              <a:rPr lang="en-US" dirty="0"/>
              <a:t> in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such that</a:t>
            </a:r>
          </a:p>
          <a:p>
            <a:pPr marL="0" indent="0">
              <a:buNone/>
            </a:pPr>
            <a:r>
              <a:rPr lang="en-US" dirty="0"/>
              <a:t> </a:t>
            </a:r>
          </a:p>
          <a:p>
            <a:pPr lvl="1"/>
            <a:endParaRPr lang="en-US" dirty="0"/>
          </a:p>
          <a:p>
            <a:pPr marL="0" indent="0">
              <a:buNone/>
            </a:pPr>
            <a:r>
              <a:rPr lang="en-US" dirty="0"/>
              <a:t>Proof:</a:t>
            </a:r>
          </a:p>
          <a:p>
            <a:pPr marL="0" indent="0">
              <a:buNone/>
            </a:pPr>
            <a:r>
              <a:rPr lang="en-US" dirty="0"/>
              <a:t>	</a:t>
            </a:r>
            <a:r>
              <a:rPr lang="en-US" i="1" dirty="0">
                <a:latin typeface="Times New Roman" panose="02020603050405020304" pitchFamily="18" charset="0"/>
              </a:rPr>
              <a:t>f</a:t>
            </a:r>
            <a:r>
              <a:rPr lang="en-US" dirty="0">
                <a:latin typeface="Times New Roman" panose="02020603050405020304" pitchFamily="18" charset="0"/>
              </a:rPr>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latin typeface="Times New Roman" panose="02020603050405020304" pitchFamily="18" charset="0"/>
              </a:rPr>
              <a:t>)</a:t>
            </a:r>
            <a:r>
              <a:rPr lang="en-US" dirty="0"/>
              <a:t> and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latin typeface="Times New Roman" panose="02020603050405020304" pitchFamily="18" charset="0"/>
              </a:rPr>
              <a:t>)</a:t>
            </a:r>
            <a:r>
              <a:rPr lang="en-US" dirty="0"/>
              <a:t> are both in the image of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under </a:t>
            </a:r>
            <a:r>
              <a:rPr lang="en-US" i="1" dirty="0">
                <a:latin typeface="Times New Roman" panose="02020603050405020304" pitchFamily="18" charset="0"/>
              </a:rPr>
              <a:t>f</a:t>
            </a:r>
            <a:r>
              <a:rPr lang="en-US" dirty="0"/>
              <a:t>.</a:t>
            </a:r>
          </a:p>
          <a:p>
            <a:pPr marL="0" indent="0">
              <a:buNone/>
            </a:pPr>
            <a:r>
              <a:rPr lang="en-US" dirty="0"/>
              <a:t>	The average is between these two.</a:t>
            </a:r>
          </a:p>
          <a:p>
            <a:pPr marL="0" indent="0">
              <a:buNone/>
            </a:pPr>
            <a:r>
              <a:rPr lang="en-US" dirty="0"/>
              <a:t>	From the previous theorem, therefore, there must be</a:t>
            </a:r>
            <a:br>
              <a:rPr lang="en-US" dirty="0"/>
            </a:br>
            <a:r>
              <a:rPr lang="en-US" dirty="0"/>
              <a:t>	an </a:t>
            </a:r>
            <a:r>
              <a:rPr lang="en-US" i="1" dirty="0">
                <a:latin typeface="Times New Roman" panose="02020603050405020304" pitchFamily="18" charset="0"/>
              </a:rPr>
              <a:t>x</a:t>
            </a:r>
            <a:r>
              <a:rPr lang="en-US" dirty="0"/>
              <a:t> that satisfies the given condition.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6" name="Object 5">
            <a:extLst>
              <a:ext uri="{FF2B5EF4-FFF2-40B4-BE49-F238E27FC236}">
                <a16:creationId xmlns:a16="http://schemas.microsoft.com/office/drawing/2014/main" id="{666E2137-7A2D-4F7D-8530-A2E37F2FE39E}"/>
              </a:ext>
            </a:extLst>
          </p:cNvPr>
          <p:cNvGraphicFramePr>
            <a:graphicFrameLocks noChangeAspect="1"/>
          </p:cNvGraphicFramePr>
          <p:nvPr>
            <p:extLst>
              <p:ext uri="{D42A27DB-BD31-4B8C-83A1-F6EECF244321}">
                <p14:modId xmlns:p14="http://schemas.microsoft.com/office/powerpoint/2010/main" val="4241188176"/>
              </p:ext>
            </p:extLst>
          </p:nvPr>
        </p:nvGraphicFramePr>
        <p:xfrm>
          <a:off x="3309938" y="3209925"/>
          <a:ext cx="2522537" cy="739775"/>
        </p:xfrm>
        <a:graphic>
          <a:graphicData uri="http://schemas.openxmlformats.org/presentationml/2006/ole">
            <mc:AlternateContent xmlns:mc="http://schemas.openxmlformats.org/markup-compatibility/2006">
              <mc:Choice xmlns:v="urn:schemas-microsoft-com:vml" Requires="v">
                <p:oleObj spid="_x0000_s2052" name="Equation" r:id="rId6" imgW="1422360" imgH="419040" progId="Equation.DSMT4">
                  <p:embed/>
                </p:oleObj>
              </mc:Choice>
              <mc:Fallback>
                <p:oleObj name="Equation" r:id="rId6" imgW="1422360" imgH="419040" progId="Equation.DSMT4">
                  <p:embed/>
                  <p:pic>
                    <p:nvPicPr>
                      <p:cNvPr id="0" name=""/>
                      <p:cNvPicPr/>
                      <p:nvPr/>
                    </p:nvPicPr>
                    <p:blipFill>
                      <a:blip r:embed="rId7"/>
                      <a:stretch>
                        <a:fillRect/>
                      </a:stretch>
                    </p:blipFill>
                    <p:spPr>
                      <a:xfrm>
                        <a:off x="3309938" y="3209925"/>
                        <a:ext cx="2522537" cy="739775"/>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92A0BD6B-9403-43D3-8F67-DE2EEF33665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43965284"/>
      </p:ext>
    </p:extLst>
  </p:cSld>
  <p:clrMapOvr>
    <a:masterClrMapping/>
  </p:clrMapOvr>
  <mc:AlternateContent xmlns:mc="http://schemas.openxmlformats.org/markup-compatibility/2006" xmlns:p14="http://schemas.microsoft.com/office/powerpoint/2010/main">
    <mc:Choice Requires="p14">
      <p:transition spd="slow" p14:dur="2000" advTm="52135"/>
    </mc:Choice>
    <mc:Fallback xmlns="">
      <p:transition spd="slow" advTm="52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pPr marL="0" indent="0">
              <a:buNone/>
            </a:pPr>
            <a:r>
              <a:rPr lang="en-US" dirty="0"/>
              <a:t>Theorem</a:t>
            </a:r>
          </a:p>
          <a:p>
            <a:pPr marL="0" indent="0">
              <a:buNone/>
            </a:pPr>
            <a:r>
              <a:rPr lang="en-US" dirty="0"/>
              <a:t>	Suppose </a:t>
            </a:r>
            <a:r>
              <a:rPr lang="en-US" i="1" dirty="0">
                <a:latin typeface="Times New Roman" panose="02020603050405020304" pitchFamily="18" charset="0"/>
              </a:rPr>
              <a:t>f</a:t>
            </a:r>
            <a:r>
              <a:rPr lang="en-US" dirty="0"/>
              <a:t> is a continuous function on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sz="2400" dirty="0">
                <a:latin typeface="Times New Roman" panose="02020603050405020304" pitchFamily="18" charset="0"/>
              </a:rPr>
              <a:t>]</a:t>
            </a:r>
            <a:r>
              <a:rPr lang="en-US" sz="2400" dirty="0"/>
              <a:t> and we have</a:t>
            </a:r>
            <a:br>
              <a:rPr lang="en-US" sz="2400" dirty="0"/>
            </a:br>
            <a:r>
              <a:rPr lang="en-US" sz="2400" dirty="0"/>
              <a:t>	</a:t>
            </a:r>
            <a:r>
              <a:rPr lang="en-US" i="1" dirty="0">
                <a:latin typeface="Times New Roman" panose="02020603050405020304" pitchFamily="18" charset="0"/>
              </a:rPr>
              <a:t>n</a:t>
            </a:r>
            <a:r>
              <a:rPr lang="en-US" dirty="0">
                <a:latin typeface="Times New Roman" panose="02020603050405020304" pitchFamily="18" charset="0"/>
              </a:rPr>
              <a:t> </a:t>
            </a:r>
            <a:r>
              <a:rPr lang="en-US" i="1" dirty="0">
                <a:latin typeface="Times New Roman" panose="02020603050405020304" pitchFamily="18" charset="0"/>
              </a:rPr>
              <a:t>x</a:t>
            </a:r>
            <a:r>
              <a:rPr lang="en-US" dirty="0"/>
              <a:t>-values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t> through </a:t>
            </a:r>
            <a:r>
              <a:rPr lang="en-US" i="1" dirty="0" err="1">
                <a:latin typeface="Times New Roman" panose="02020603050405020304" pitchFamily="18" charset="0"/>
              </a:rPr>
              <a:t>x</a:t>
            </a:r>
            <a:r>
              <a:rPr lang="en-US" i="1" baseline="-25000" dirty="0" err="1">
                <a:latin typeface="Times New Roman" panose="02020603050405020304" pitchFamily="18" charset="0"/>
              </a:rPr>
              <a:t>n</a:t>
            </a:r>
            <a:r>
              <a:rPr lang="en-US" dirty="0"/>
              <a:t> all from the interval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a:t>
            </a:r>
          </a:p>
          <a:p>
            <a:pPr marL="0" indent="0">
              <a:buNone/>
            </a:pPr>
            <a:r>
              <a:rPr lang="en-US" dirty="0"/>
              <a:t>	Then there must exist an </a:t>
            </a:r>
            <a:r>
              <a:rPr lang="en-US" i="1" dirty="0">
                <a:latin typeface="Times New Roman" panose="02020603050405020304" pitchFamily="18" charset="0"/>
              </a:rPr>
              <a:t>x</a:t>
            </a:r>
            <a:r>
              <a:rPr lang="en-US" dirty="0"/>
              <a:t> such that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equals a given 	convex combination, that is, a weighted average with all 	weights being non-negative:</a:t>
            </a:r>
          </a:p>
          <a:p>
            <a:pPr marL="0" indent="0">
              <a:buNone/>
            </a:pPr>
            <a:r>
              <a:rPr lang="en-US" dirty="0"/>
              <a:t>Proof:</a:t>
            </a:r>
          </a:p>
          <a:p>
            <a:pPr marL="0" indent="0">
              <a:buNone/>
            </a:pPr>
            <a:r>
              <a:rPr lang="en-US" dirty="0"/>
              <a:t>	We saw previously that any convex combination must 	satisfy</a:t>
            </a:r>
          </a:p>
          <a:p>
            <a:pPr marL="0" indent="0">
              <a:buNone/>
            </a:pPr>
            <a:endParaRPr lang="en-US" dirty="0"/>
          </a:p>
          <a:p>
            <a:pPr marL="0" indent="0">
              <a:buNone/>
            </a:pPr>
            <a:r>
              <a:rPr lang="en-US" dirty="0"/>
              <a:t>	As both end-points are in the image, thus there must</a:t>
            </a:r>
            <a:br>
              <a:rPr lang="en-US" dirty="0"/>
            </a:br>
            <a:r>
              <a:rPr lang="en-US" dirty="0"/>
              <a:t>	be an </a:t>
            </a:r>
            <a:r>
              <a:rPr lang="en-US" i="1" dirty="0">
                <a:latin typeface="Times New Roman" panose="02020603050405020304" pitchFamily="18" charset="0"/>
              </a:rPr>
              <a:t>x</a:t>
            </a:r>
            <a:r>
              <a:rPr lang="en-US" dirty="0"/>
              <a:t> in </a:t>
            </a:r>
            <a:r>
              <a:rPr lang="en-US" dirty="0">
                <a:latin typeface="Times New Roman" panose="02020603050405020304" pitchFamily="18" charset="0"/>
              </a:rPr>
              <a:t>[</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dirty="0"/>
              <a:t> such that </a:t>
            </a:r>
          </a:p>
          <a:p>
            <a:pPr marL="0" indent="0">
              <a:buNone/>
            </a:pPr>
            <a:r>
              <a:rPr lang="en-US" dirty="0"/>
              <a:t>                                                                                             .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9" name="Object 8">
            <a:extLst>
              <a:ext uri="{FF2B5EF4-FFF2-40B4-BE49-F238E27FC236}">
                <a16:creationId xmlns:a16="http://schemas.microsoft.com/office/drawing/2014/main" id="{4B2BCC9F-DE48-4AB6-8A96-E950A0387F09}"/>
              </a:ext>
            </a:extLst>
          </p:cNvPr>
          <p:cNvGraphicFramePr>
            <a:graphicFrameLocks noChangeAspect="1"/>
          </p:cNvGraphicFramePr>
          <p:nvPr>
            <p:extLst>
              <p:ext uri="{D42A27DB-BD31-4B8C-83A1-F6EECF244321}">
                <p14:modId xmlns:p14="http://schemas.microsoft.com/office/powerpoint/2010/main" val="3420585457"/>
              </p:ext>
            </p:extLst>
          </p:nvPr>
        </p:nvGraphicFramePr>
        <p:xfrm>
          <a:off x="821848" y="5083506"/>
          <a:ext cx="7994650" cy="447675"/>
        </p:xfrm>
        <a:graphic>
          <a:graphicData uri="http://schemas.openxmlformats.org/presentationml/2006/ole">
            <mc:AlternateContent xmlns:mc="http://schemas.openxmlformats.org/markup-compatibility/2006">
              <mc:Choice xmlns:v="urn:schemas-microsoft-com:vml" Requires="v">
                <p:oleObj spid="_x0000_s3080" name="Equation" r:id="rId6" imgW="4508280" imgH="253800" progId="Equation.DSMT4">
                  <p:embed/>
                </p:oleObj>
              </mc:Choice>
              <mc:Fallback>
                <p:oleObj name="Equation" r:id="rId6" imgW="4508280" imgH="253800" progId="Equation.DSMT4">
                  <p:embed/>
                  <p:pic>
                    <p:nvPicPr>
                      <p:cNvPr id="6" name="Object 5">
                        <a:extLst>
                          <a:ext uri="{FF2B5EF4-FFF2-40B4-BE49-F238E27FC236}">
                            <a16:creationId xmlns:a16="http://schemas.microsoft.com/office/drawing/2014/main" id="{666E2137-7A2D-4F7D-8530-A2E37F2FE39E}"/>
                          </a:ext>
                        </a:extLst>
                      </p:cNvPr>
                      <p:cNvPicPr/>
                      <p:nvPr/>
                    </p:nvPicPr>
                    <p:blipFill>
                      <a:blip r:embed="rId7"/>
                      <a:stretch>
                        <a:fillRect/>
                      </a:stretch>
                    </p:blipFill>
                    <p:spPr>
                      <a:xfrm>
                        <a:off x="821848" y="5083506"/>
                        <a:ext cx="7994650" cy="4476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ABA099F6-1741-4C23-A7ED-A33B33ABBF84}"/>
              </a:ext>
            </a:extLst>
          </p:cNvPr>
          <p:cNvGraphicFramePr>
            <a:graphicFrameLocks noChangeAspect="1"/>
          </p:cNvGraphicFramePr>
          <p:nvPr>
            <p:extLst>
              <p:ext uri="{D42A27DB-BD31-4B8C-83A1-F6EECF244321}">
                <p14:modId xmlns:p14="http://schemas.microsoft.com/office/powerpoint/2010/main" val="1096518357"/>
              </p:ext>
            </p:extLst>
          </p:nvPr>
        </p:nvGraphicFramePr>
        <p:xfrm>
          <a:off x="2848768" y="6235846"/>
          <a:ext cx="3446463" cy="447675"/>
        </p:xfrm>
        <a:graphic>
          <a:graphicData uri="http://schemas.openxmlformats.org/presentationml/2006/ole">
            <mc:AlternateContent xmlns:mc="http://schemas.openxmlformats.org/markup-compatibility/2006">
              <mc:Choice xmlns:v="urn:schemas-microsoft-com:vml" Requires="v">
                <p:oleObj spid="_x0000_s3081" name="Equation" r:id="rId8" imgW="1942920" imgH="253800" progId="Equation.DSMT4">
                  <p:embed/>
                </p:oleObj>
              </mc:Choice>
              <mc:Fallback>
                <p:oleObj name="Equation" r:id="rId8" imgW="1942920" imgH="253800" progId="Equation.DSMT4">
                  <p:embed/>
                  <p:pic>
                    <p:nvPicPr>
                      <p:cNvPr id="9" name="Object 8">
                        <a:extLst>
                          <a:ext uri="{FF2B5EF4-FFF2-40B4-BE49-F238E27FC236}">
                            <a16:creationId xmlns:a16="http://schemas.microsoft.com/office/drawing/2014/main" id="{4B2BCC9F-DE48-4AB6-8A96-E950A0387F09}"/>
                          </a:ext>
                        </a:extLst>
                      </p:cNvPr>
                      <p:cNvPicPr/>
                      <p:nvPr/>
                    </p:nvPicPr>
                    <p:blipFill>
                      <a:blip r:embed="rId9"/>
                      <a:stretch>
                        <a:fillRect/>
                      </a:stretch>
                    </p:blipFill>
                    <p:spPr>
                      <a:xfrm>
                        <a:off x="2848768" y="6235846"/>
                        <a:ext cx="3446463" cy="447675"/>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8623DE64-FBF7-4CC3-B4D4-91FF3B9E5C7D}"/>
              </a:ext>
            </a:extLst>
          </p:cNvPr>
          <p:cNvGraphicFramePr>
            <a:graphicFrameLocks noChangeAspect="1"/>
          </p:cNvGraphicFramePr>
          <p:nvPr>
            <p:extLst>
              <p:ext uri="{D42A27DB-BD31-4B8C-83A1-F6EECF244321}">
                <p14:modId xmlns:p14="http://schemas.microsoft.com/office/powerpoint/2010/main" val="1723445016"/>
              </p:ext>
            </p:extLst>
          </p:nvPr>
        </p:nvGraphicFramePr>
        <p:xfrm>
          <a:off x="4846618" y="3519988"/>
          <a:ext cx="2613025" cy="447675"/>
        </p:xfrm>
        <a:graphic>
          <a:graphicData uri="http://schemas.openxmlformats.org/presentationml/2006/ole">
            <mc:AlternateContent xmlns:mc="http://schemas.openxmlformats.org/markup-compatibility/2006">
              <mc:Choice xmlns:v="urn:schemas-microsoft-com:vml" Requires="v">
                <p:oleObj spid="_x0000_s3082" name="Equation" r:id="rId10" imgW="1473120" imgH="253800" progId="Equation.DSMT4">
                  <p:embed/>
                </p:oleObj>
              </mc:Choice>
              <mc:Fallback>
                <p:oleObj name="Equation" r:id="rId10" imgW="1473120" imgH="253800" progId="Equation.DSMT4">
                  <p:embed/>
                  <p:pic>
                    <p:nvPicPr>
                      <p:cNvPr id="10" name="Object 9">
                        <a:extLst>
                          <a:ext uri="{FF2B5EF4-FFF2-40B4-BE49-F238E27FC236}">
                            <a16:creationId xmlns:a16="http://schemas.microsoft.com/office/drawing/2014/main" id="{ABA099F6-1741-4C23-A7ED-A33B33ABBF84}"/>
                          </a:ext>
                        </a:extLst>
                      </p:cNvPr>
                      <p:cNvPicPr/>
                      <p:nvPr/>
                    </p:nvPicPr>
                    <p:blipFill>
                      <a:blip r:embed="rId11"/>
                      <a:stretch>
                        <a:fillRect/>
                      </a:stretch>
                    </p:blipFill>
                    <p:spPr>
                      <a:xfrm>
                        <a:off x="4846618" y="3519988"/>
                        <a:ext cx="2613025" cy="44767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DDFA3D05-91A3-44A3-BF5F-0BFF9A3C981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389699016"/>
      </p:ext>
    </p:extLst>
  </p:cSld>
  <p:clrMapOvr>
    <a:masterClrMapping/>
  </p:clrMapOvr>
  <mc:AlternateContent xmlns:mc="http://schemas.openxmlformats.org/markup-compatibility/2006" xmlns:p14="http://schemas.microsoft.com/office/powerpoint/2010/main">
    <mc:Choice Requires="p14">
      <p:transition spd="slow" p14:dur="2000" advTm="97756"/>
    </mc:Choice>
    <mc:Fallback xmlns="">
      <p:transition spd="slow" advTm="97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Suppose we have the interval </a:t>
            </a:r>
            <a:r>
              <a:rPr lang="en-US" dirty="0">
                <a:latin typeface="Times New Roman" panose="02020603050405020304" pitchFamily="18" charset="0"/>
              </a:rPr>
              <a:t>[0, 1]</a:t>
            </a:r>
            <a:r>
              <a:rPr lang="en-US" dirty="0"/>
              <a:t> and we have the nine points</a:t>
            </a:r>
          </a:p>
          <a:p>
            <a:pPr marL="0" indent="0" algn="ctr">
              <a:buNone/>
            </a:pPr>
            <a:r>
              <a:rPr lang="en-US" dirty="0">
                <a:latin typeface="Times New Roman" panose="02020603050405020304" pitchFamily="18" charset="0"/>
              </a:rPr>
              <a:t>0.1, 0.2, 0.3, 0.4, 0.5, 0.6, 0.7, 0.8, 0.9</a:t>
            </a:r>
          </a:p>
          <a:p>
            <a:r>
              <a:rPr lang="en-US" dirty="0"/>
              <a:t>Suppose also that the weights of our weighted average are</a:t>
            </a:r>
          </a:p>
          <a:p>
            <a:pPr marL="0" indent="0" algn="ctr">
              <a:buNone/>
            </a:pPr>
            <a:r>
              <a:rPr lang="en-US" dirty="0">
                <a:latin typeface="Times New Roman" panose="02020603050405020304" pitchFamily="18" charset="0"/>
              </a:rPr>
              <a:t>0.05, 0.01, 0.42, 0.03, 0.14, 0.09, 0.18, 0.02, 0.06 </a:t>
            </a:r>
          </a:p>
          <a:p>
            <a:endParaRPr lang="en-US" dirty="0">
              <a:solidFill>
                <a:prstClr val="white"/>
              </a:solidFill>
            </a:endParaRPr>
          </a:p>
          <a:p>
            <a:pPr lvl="1"/>
            <a:r>
              <a:rPr lang="en-US" dirty="0">
                <a:solidFill>
                  <a:prstClr val="white"/>
                </a:solidFill>
              </a:rPr>
              <a:t>We can calculate that</a:t>
            </a:r>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lvl="1"/>
            <a:endParaRPr lang="en-US" dirty="0">
              <a:solidFill>
                <a:prstClr val="white"/>
              </a:solidFill>
            </a:endParaRPr>
          </a:p>
          <a:p>
            <a:pPr lvl="1"/>
            <a:r>
              <a:rPr lang="en-US" dirty="0">
                <a:solidFill>
                  <a:prstClr val="white"/>
                </a:solidFill>
              </a:rPr>
              <a:t>Note that </a:t>
            </a:r>
            <a:r>
              <a:rPr lang="en-US" dirty="0">
                <a:solidFill>
                  <a:prstClr val="white"/>
                </a:solidFill>
                <a:latin typeface="Times New Roman" panose="02020603050405020304" pitchFamily="18" charset="0"/>
              </a:rPr>
              <a:t>sin( 0.4533979810675964 ) ≈ 0.4380227193158797</a:t>
            </a:r>
            <a:r>
              <a:rPr lang="en-US" dirty="0">
                <a:solidFill>
                  <a:prstClr val="white"/>
                </a:solidFill>
              </a:rPr>
              <a:t/>
            </a:r>
            <a:br>
              <a:rPr lang="en-US" dirty="0">
                <a:solidFill>
                  <a:prstClr val="white"/>
                </a:solidFill>
              </a:rPr>
            </a:br>
            <a:r>
              <a:rPr lang="en-US" dirty="0">
                <a:solidFill>
                  <a:prstClr val="white"/>
                </a:solidFill>
              </a:rPr>
              <a:t>and </a:t>
            </a:r>
            <a:r>
              <a:rPr lang="en-US" dirty="0">
                <a:solidFill>
                  <a:prstClr val="white"/>
                </a:solidFill>
                <a:latin typeface="Times New Roman" panose="02020603050405020304" pitchFamily="18" charset="0"/>
              </a:rPr>
              <a:t>0 &lt; 0.4533979810675964 &lt; 1</a:t>
            </a:r>
            <a:endParaRPr lang="en-US" dirty="0">
              <a:latin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Intermediate-value theorem</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7" name="Object 6">
            <a:extLst>
              <a:ext uri="{FF2B5EF4-FFF2-40B4-BE49-F238E27FC236}">
                <a16:creationId xmlns:a16="http://schemas.microsoft.com/office/drawing/2014/main" id="{A4AE4C67-3836-4456-A1B0-3F5C9B6A4983}"/>
              </a:ext>
            </a:extLst>
          </p:cNvPr>
          <p:cNvGraphicFramePr>
            <a:graphicFrameLocks noChangeAspect="1"/>
          </p:cNvGraphicFramePr>
          <p:nvPr>
            <p:extLst>
              <p:ext uri="{D42A27DB-BD31-4B8C-83A1-F6EECF244321}">
                <p14:modId xmlns:p14="http://schemas.microsoft.com/office/powerpoint/2010/main" val="1604884099"/>
              </p:ext>
            </p:extLst>
          </p:nvPr>
        </p:nvGraphicFramePr>
        <p:xfrm>
          <a:off x="457200" y="3962400"/>
          <a:ext cx="7985125" cy="1295400"/>
        </p:xfrm>
        <a:graphic>
          <a:graphicData uri="http://schemas.openxmlformats.org/presentationml/2006/ole">
            <mc:AlternateContent xmlns:mc="http://schemas.openxmlformats.org/markup-compatibility/2006">
              <mc:Choice xmlns:v="urn:schemas-microsoft-com:vml" Requires="v">
                <p:oleObj spid="_x0000_s4100" name="Equation" r:id="rId6" imgW="4495680" imgH="736560" progId="Equation.DSMT4">
                  <p:embed/>
                </p:oleObj>
              </mc:Choice>
              <mc:Fallback>
                <p:oleObj name="Equation" r:id="rId6" imgW="4495680" imgH="736560" progId="Equation.DSMT4">
                  <p:embed/>
                  <p:pic>
                    <p:nvPicPr>
                      <p:cNvPr id="9" name="Object 8">
                        <a:extLst>
                          <a:ext uri="{FF2B5EF4-FFF2-40B4-BE49-F238E27FC236}">
                            <a16:creationId xmlns:a16="http://schemas.microsoft.com/office/drawing/2014/main" id="{4B2BCC9F-DE48-4AB6-8A96-E950A0387F09}"/>
                          </a:ext>
                        </a:extLst>
                      </p:cNvPr>
                      <p:cNvPicPr/>
                      <p:nvPr/>
                    </p:nvPicPr>
                    <p:blipFill>
                      <a:blip r:embed="rId7"/>
                      <a:stretch>
                        <a:fillRect/>
                      </a:stretch>
                    </p:blipFill>
                    <p:spPr>
                      <a:xfrm>
                        <a:off x="457200" y="3962400"/>
                        <a:ext cx="7985125" cy="1295400"/>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FA6F0012-F960-4E7A-BD1B-628B57F2D25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82408349"/>
      </p:ext>
    </p:extLst>
  </p:cSld>
  <p:clrMapOvr>
    <a:masterClrMapping/>
  </p:clrMapOvr>
  <mc:AlternateContent xmlns:mc="http://schemas.openxmlformats.org/markup-compatibility/2006" xmlns:p14="http://schemas.microsoft.com/office/powerpoint/2010/main">
    <mc:Choice Requires="p14">
      <p:transition spd="slow" p14:dur="2000" advTm="67575"/>
    </mc:Choice>
    <mc:Fallback xmlns="">
      <p:transition spd="slow" advTm="675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3|7.8|6.3|7.5"/>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47.7|1.7|10.5|15.5|14.9"/>
</p:tagLst>
</file>

<file path=ppt/tags/tag3.xml><?xml version="1.0" encoding="utf-8"?>
<p:tagLst xmlns:a="http://schemas.openxmlformats.org/drawingml/2006/main" xmlns:r="http://schemas.openxmlformats.org/officeDocument/2006/relationships" xmlns:p="http://schemas.openxmlformats.org/presentationml/2006/main">
  <p:tag name="TIMING" val="|59.5|3|33.9|53.8|40.7|12.9|2.3"/>
</p:tagLst>
</file>

<file path=ppt/tags/tag4.xml><?xml version="1.0" encoding="utf-8"?>
<p:tagLst xmlns:a="http://schemas.openxmlformats.org/drawingml/2006/main" xmlns:r="http://schemas.openxmlformats.org/officeDocument/2006/relationships" xmlns:p="http://schemas.openxmlformats.org/presentationml/2006/main">
  <p:tag name="TIMING" val="|59.5|3|33.9|53.8|40.7|12.9|2.3"/>
</p:tagLst>
</file>

<file path=ppt/tags/tag5.xml><?xml version="1.0" encoding="utf-8"?>
<p:tagLst xmlns:a="http://schemas.openxmlformats.org/drawingml/2006/main" xmlns:r="http://schemas.openxmlformats.org/officeDocument/2006/relationships" xmlns:p="http://schemas.openxmlformats.org/presentationml/2006/main">
  <p:tag name="TIMING" val="|27.3|1.4|8.4|5.7"/>
</p:tagLst>
</file>

<file path=ppt/tags/tag6.xml><?xml version="1.0" encoding="utf-8"?>
<p:tagLst xmlns:a="http://schemas.openxmlformats.org/drawingml/2006/main" xmlns:r="http://schemas.openxmlformats.org/officeDocument/2006/relationships" xmlns:p="http://schemas.openxmlformats.org/presentationml/2006/main">
  <p:tag name="TIMING" val="|43.3|2.1|8.8|21.9"/>
</p:tagLst>
</file>

<file path=ppt/tags/tag7.xml><?xml version="1.0" encoding="utf-8"?>
<p:tagLst xmlns:a="http://schemas.openxmlformats.org/drawingml/2006/main" xmlns:r="http://schemas.openxmlformats.org/officeDocument/2006/relationships" xmlns:p="http://schemas.openxmlformats.org/presentationml/2006/main">
  <p:tag name="TIMING" val="|11.5|14|21.3"/>
</p:tagLst>
</file>

<file path=ppt/tags/tag8.xml><?xml version="1.0" encoding="utf-8"?>
<p:tagLst xmlns:a="http://schemas.openxmlformats.org/drawingml/2006/main" xmlns:r="http://schemas.openxmlformats.org/officeDocument/2006/relationships" xmlns:p="http://schemas.openxmlformats.org/presentationml/2006/main">
  <p:tag name="TIMING" val="|18.2|20.7|19.4|26.3|20.1|21.3"/>
</p:tagLst>
</file>

<file path=ppt/tags/tag9.xml><?xml version="1.0" encoding="utf-8"?>
<p:tagLst xmlns:a="http://schemas.openxmlformats.org/drawingml/2006/main" xmlns:r="http://schemas.openxmlformats.org/officeDocument/2006/relationships" xmlns:p="http://schemas.openxmlformats.org/presentationml/2006/main">
  <p:tag name="TIMING" val="|27.3|16.9|24.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89980</TotalTime>
  <Words>1168</Words>
  <Application>Microsoft Office PowerPoint</Application>
  <PresentationFormat>On-screen Show (4:3)</PresentationFormat>
  <Paragraphs>149</Paragraphs>
  <Slides>16</Slides>
  <Notes>0</Notes>
  <HiddenSlides>0</HiddenSlides>
  <MMClips>15</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8"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Intermediate-value theorem</vt:lpstr>
      <vt:lpstr>Introduction</vt:lpstr>
      <vt:lpstr>The intermediate-value theorem</vt:lpstr>
      <vt:lpstr>Application</vt:lpstr>
      <vt:lpstr>Application</vt:lpstr>
      <vt:lpstr>Application</vt:lpstr>
      <vt:lpstr>Application</vt:lpstr>
      <vt:lpstr>Application</vt:lpstr>
      <vt:lpstr>Example</vt:lpstr>
      <vt:lpstr>In this course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1605</cp:revision>
  <dcterms:created xsi:type="dcterms:W3CDTF">2020-04-30T19:27:29Z</dcterms:created>
  <dcterms:modified xsi:type="dcterms:W3CDTF">2024-04-12T18:58:34Z</dcterms:modified>
</cp:coreProperties>
</file>